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9" r:id="rId2"/>
    <p:sldId id="334" r:id="rId3"/>
    <p:sldId id="321" r:id="rId4"/>
    <p:sldId id="276" r:id="rId5"/>
    <p:sldId id="297" r:id="rId6"/>
    <p:sldId id="296" r:id="rId7"/>
    <p:sldId id="298" r:id="rId8"/>
    <p:sldId id="299" r:id="rId9"/>
    <p:sldId id="310" r:id="rId10"/>
    <p:sldId id="352" r:id="rId11"/>
    <p:sldId id="300" r:id="rId12"/>
    <p:sldId id="301" r:id="rId13"/>
    <p:sldId id="302" r:id="rId14"/>
    <p:sldId id="303" r:id="rId15"/>
    <p:sldId id="353" r:id="rId16"/>
    <p:sldId id="354" r:id="rId17"/>
    <p:sldId id="355" r:id="rId18"/>
    <p:sldId id="356" r:id="rId19"/>
    <p:sldId id="304" r:id="rId20"/>
    <p:sldId id="305" r:id="rId21"/>
    <p:sldId id="320" r:id="rId22"/>
    <p:sldId id="369" r:id="rId23"/>
    <p:sldId id="346" r:id="rId24"/>
    <p:sldId id="306" r:id="rId25"/>
    <p:sldId id="335" r:id="rId26"/>
    <p:sldId id="307" r:id="rId27"/>
    <p:sldId id="308" r:id="rId28"/>
    <p:sldId id="314" r:id="rId29"/>
    <p:sldId id="309" r:id="rId30"/>
    <p:sldId id="312" r:id="rId31"/>
    <p:sldId id="311" r:id="rId32"/>
    <p:sldId id="313" r:id="rId3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D0E2"/>
    <a:srgbClr val="666666"/>
    <a:srgbClr val="A5A5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476" autoAdjust="0"/>
  </p:normalViewPr>
  <p:slideViewPr>
    <p:cSldViewPr snapToGrid="0">
      <p:cViewPr varScale="1">
        <p:scale>
          <a:sx n="66" d="100"/>
          <a:sy n="66" d="100"/>
        </p:scale>
        <p:origin x="108" y="54"/>
      </p:cViewPr>
      <p:guideLst>
        <p:guide orient="horz" pos="2160"/>
        <p:guide pos="3840"/>
      </p:guideLst>
    </p:cSldViewPr>
  </p:slideViewPr>
  <p:notesTextViewPr>
    <p:cViewPr>
      <p:scale>
        <a:sx n="1" d="1"/>
        <a:sy n="1" d="1"/>
      </p:scale>
      <p:origin x="0" y="0"/>
    </p:cViewPr>
  </p:notesTextViewPr>
  <p:notesViewPr>
    <p:cSldViewPr snapToGrid="0">
      <p:cViewPr>
        <p:scale>
          <a:sx n="100" d="100"/>
          <a:sy n="100" d="100"/>
        </p:scale>
        <p:origin x="2323" y="-103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9341AF-BA48-415F-B820-417F5648A8FC}" type="datetimeFigureOut">
              <a:rPr lang="ru-RU" smtClean="0"/>
              <a:t>23.04.2021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10C6C0-A4F9-4BB8-B0F0-0F09C5B190A4}" type="slidenum">
              <a:rPr lang="ru-RU" smtClean="0"/>
              <a:t>‹#›</a:t>
            </a:fld>
            <a:endParaRPr lang="ru-RU"/>
          </a:p>
        </p:txBody>
      </p:sp>
    </p:spTree>
    <p:extLst>
      <p:ext uri="{BB962C8B-B14F-4D97-AF65-F5344CB8AC3E}">
        <p14:creationId xmlns:p14="http://schemas.microsoft.com/office/powerpoint/2010/main" val="3603348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p:txBody>
      </p:sp>
      <p:sp>
        <p:nvSpPr>
          <p:cNvPr id="4" name="Номер слайда 3"/>
          <p:cNvSpPr>
            <a:spLocks noGrp="1"/>
          </p:cNvSpPr>
          <p:nvPr>
            <p:ph type="sldNum" sz="quarter" idx="10"/>
          </p:nvPr>
        </p:nvSpPr>
        <p:spPr/>
        <p:txBody>
          <a:bodyPr/>
          <a:lstStyle/>
          <a:p>
            <a:fld id="{5210C6C0-A4F9-4BB8-B0F0-0F09C5B190A4}" type="slidenum">
              <a:rPr lang="ru-RU" smtClean="0"/>
              <a:t>1</a:t>
            </a:fld>
            <a:endParaRPr lang="ru-RU"/>
          </a:p>
        </p:txBody>
      </p:sp>
    </p:spTree>
    <p:extLst>
      <p:ext uri="{BB962C8B-B14F-4D97-AF65-F5344CB8AC3E}">
        <p14:creationId xmlns:p14="http://schemas.microsoft.com/office/powerpoint/2010/main" val="1212317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8</a:t>
            </a:fld>
            <a:endParaRPr lang="ru-RU"/>
          </a:p>
        </p:txBody>
      </p:sp>
    </p:spTree>
    <p:extLst>
      <p:ext uri="{BB962C8B-B14F-4D97-AF65-F5344CB8AC3E}">
        <p14:creationId xmlns:p14="http://schemas.microsoft.com/office/powerpoint/2010/main" val="2237717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9</a:t>
            </a:fld>
            <a:endParaRPr lang="ru-RU"/>
          </a:p>
        </p:txBody>
      </p:sp>
    </p:spTree>
    <p:extLst>
      <p:ext uri="{BB962C8B-B14F-4D97-AF65-F5344CB8AC3E}">
        <p14:creationId xmlns:p14="http://schemas.microsoft.com/office/powerpoint/2010/main" val="1268685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17</a:t>
            </a:fld>
            <a:endParaRPr lang="ru-RU"/>
          </a:p>
        </p:txBody>
      </p:sp>
    </p:spTree>
    <p:extLst>
      <p:ext uri="{BB962C8B-B14F-4D97-AF65-F5344CB8AC3E}">
        <p14:creationId xmlns:p14="http://schemas.microsoft.com/office/powerpoint/2010/main" val="531861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19</a:t>
            </a:fld>
            <a:endParaRPr lang="ru-RU"/>
          </a:p>
        </p:txBody>
      </p:sp>
    </p:spTree>
    <p:extLst>
      <p:ext uri="{BB962C8B-B14F-4D97-AF65-F5344CB8AC3E}">
        <p14:creationId xmlns:p14="http://schemas.microsoft.com/office/powerpoint/2010/main" val="2506379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20</a:t>
            </a:fld>
            <a:endParaRPr lang="ru-RU"/>
          </a:p>
        </p:txBody>
      </p:sp>
    </p:spTree>
    <p:extLst>
      <p:ext uri="{BB962C8B-B14F-4D97-AF65-F5344CB8AC3E}">
        <p14:creationId xmlns:p14="http://schemas.microsoft.com/office/powerpoint/2010/main" val="3762308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21</a:t>
            </a:fld>
            <a:endParaRPr lang="ru-RU"/>
          </a:p>
        </p:txBody>
      </p:sp>
    </p:spTree>
    <p:extLst>
      <p:ext uri="{BB962C8B-B14F-4D97-AF65-F5344CB8AC3E}">
        <p14:creationId xmlns:p14="http://schemas.microsoft.com/office/powerpoint/2010/main" val="7142164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4956677-CC39-4270-B7D7-9D3F12A1ED91}" type="slidenum">
              <a:rPr lang="ru-RU" smtClean="0"/>
              <a:t>23</a:t>
            </a:fld>
            <a:endParaRPr lang="ru-RU"/>
          </a:p>
        </p:txBody>
      </p:sp>
    </p:spTree>
    <p:extLst>
      <p:ext uri="{BB962C8B-B14F-4D97-AF65-F5344CB8AC3E}">
        <p14:creationId xmlns:p14="http://schemas.microsoft.com/office/powerpoint/2010/main" val="3889936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26</a:t>
            </a:fld>
            <a:endParaRPr lang="ru-RU"/>
          </a:p>
        </p:txBody>
      </p:sp>
    </p:spTree>
    <p:extLst>
      <p:ext uri="{BB962C8B-B14F-4D97-AF65-F5344CB8AC3E}">
        <p14:creationId xmlns:p14="http://schemas.microsoft.com/office/powerpoint/2010/main" val="1920769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9733198-D055-4F9F-90B3-4317C42791B3}" type="datetimeFigureOut">
              <a:rPr lang="ru-RU" smtClean="0"/>
              <a:t>23.04.2021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2751737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9733198-D055-4F9F-90B3-4317C42791B3}" type="datetimeFigureOut">
              <a:rPr lang="ru-RU" smtClean="0"/>
              <a:t>23.04.2021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1166356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9733198-D055-4F9F-90B3-4317C42791B3}" type="datetimeFigureOut">
              <a:rPr lang="ru-RU" smtClean="0"/>
              <a:t>23.04.2021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3983718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6" name="Picture Placeholder 5"/>
          <p:cNvSpPr>
            <a:spLocks noGrp="1"/>
          </p:cNvSpPr>
          <p:nvPr>
            <p:ph type="pic" sz="quarter" idx="13" hasCustomPrompt="1"/>
          </p:nvPr>
        </p:nvSpPr>
        <p:spPr>
          <a:xfrm>
            <a:off x="3664794" y="0"/>
            <a:ext cx="8527206" cy="6858000"/>
          </a:xfrm>
          <a:custGeom>
            <a:avLst/>
            <a:gdLst>
              <a:gd name="connsiteX0" fmla="*/ 2971144 w 8527206"/>
              <a:gd name="connsiteY0" fmla="*/ 0 h 6858000"/>
              <a:gd name="connsiteX1" fmla="*/ 7752484 w 8527206"/>
              <a:gd name="connsiteY1" fmla="*/ 0 h 6858000"/>
              <a:gd name="connsiteX2" fmla="*/ 7863964 w 8527206"/>
              <a:gd name="connsiteY2" fmla="*/ 173070 h 6858000"/>
              <a:gd name="connsiteX3" fmla="*/ 8367759 w 8527206"/>
              <a:gd name="connsiteY3" fmla="*/ 1196300 h 6858000"/>
              <a:gd name="connsiteX4" fmla="*/ 8527206 w 8527206"/>
              <a:gd name="connsiteY4" fmla="*/ 1631659 h 6858000"/>
              <a:gd name="connsiteX5" fmla="*/ 8527206 w 8527206"/>
              <a:gd name="connsiteY5" fmla="*/ 6858000 h 6858000"/>
              <a:gd name="connsiteX6" fmla="*/ 1968306 w 8527206"/>
              <a:gd name="connsiteY6" fmla="*/ 6858000 h 6858000"/>
              <a:gd name="connsiteX7" fmla="*/ 1963205 w 8527206"/>
              <a:gd name="connsiteY7" fmla="*/ 6855630 h 6858000"/>
              <a:gd name="connsiteX8" fmla="*/ 1098144 w 8527206"/>
              <a:gd name="connsiteY8" fmla="*/ 6340068 h 6858000"/>
              <a:gd name="connsiteX9" fmla="*/ 430707 w 8527206"/>
              <a:gd name="connsiteY9" fmla="*/ 5690993 h 6858000"/>
              <a:gd name="connsiteX10" fmla="*/ 561 w 8527206"/>
              <a:gd name="connsiteY10" fmla="*/ 4468699 h 6858000"/>
              <a:gd name="connsiteX11" fmla="*/ 47377 w 8527206"/>
              <a:gd name="connsiteY11" fmla="*/ 3944319 h 6858000"/>
              <a:gd name="connsiteX12" fmla="*/ 62248 w 8527206"/>
              <a:gd name="connsiteY12" fmla="*/ 3832572 h 6858000"/>
              <a:gd name="connsiteX13" fmla="*/ 108969 w 8527206"/>
              <a:gd name="connsiteY13" fmla="*/ 3658898 h 6858000"/>
              <a:gd name="connsiteX14" fmla="*/ 139210 w 8527206"/>
              <a:gd name="connsiteY14" fmla="*/ 3591318 h 6858000"/>
              <a:gd name="connsiteX15" fmla="*/ 486668 w 8527206"/>
              <a:gd name="connsiteY15" fmla="*/ 2814496 h 6858000"/>
              <a:gd name="connsiteX16" fmla="*/ 1140836 w 8527206"/>
              <a:gd name="connsiteY16" fmla="*/ 1857357 h 6858000"/>
              <a:gd name="connsiteX17" fmla="*/ 2283959 w 8527206"/>
              <a:gd name="connsiteY17" fmla="*/ 615316 h 6858000"/>
              <a:gd name="connsiteX18" fmla="*/ 2889393 w 8527206"/>
              <a:gd name="connsiteY18" fmla="*/ 66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527206" h="6858000">
                <a:moveTo>
                  <a:pt x="2971144" y="0"/>
                </a:moveTo>
                <a:lnTo>
                  <a:pt x="7752484" y="0"/>
                </a:lnTo>
                <a:lnTo>
                  <a:pt x="7863964" y="173070"/>
                </a:lnTo>
                <a:cubicBezTo>
                  <a:pt x="8062644" y="498922"/>
                  <a:pt x="8227177" y="842128"/>
                  <a:pt x="8367759" y="1196300"/>
                </a:cubicBezTo>
                <a:lnTo>
                  <a:pt x="8527206" y="1631659"/>
                </a:lnTo>
                <a:lnTo>
                  <a:pt x="8527206" y="6858000"/>
                </a:lnTo>
                <a:lnTo>
                  <a:pt x="1968306" y="6858000"/>
                </a:lnTo>
                <a:lnTo>
                  <a:pt x="1963205" y="6855630"/>
                </a:lnTo>
                <a:cubicBezTo>
                  <a:pt x="1660296" y="6708000"/>
                  <a:pt x="1369305" y="6540949"/>
                  <a:pt x="1098144" y="6340068"/>
                </a:cubicBezTo>
                <a:cubicBezTo>
                  <a:pt x="846763" y="6153646"/>
                  <a:pt x="618854" y="5943079"/>
                  <a:pt x="430707" y="5690993"/>
                </a:cubicBezTo>
                <a:cubicBezTo>
                  <a:pt x="160576" y="5328514"/>
                  <a:pt x="10446" y="4923475"/>
                  <a:pt x="561" y="4468699"/>
                </a:cubicBezTo>
                <a:cubicBezTo>
                  <a:pt x="-3349" y="4292282"/>
                  <a:pt x="13298" y="4117477"/>
                  <a:pt x="47377" y="3944319"/>
                </a:cubicBezTo>
                <a:cubicBezTo>
                  <a:pt x="54591" y="3907531"/>
                  <a:pt x="57532" y="3870032"/>
                  <a:pt x="62248" y="3832572"/>
                </a:cubicBezTo>
                <a:cubicBezTo>
                  <a:pt x="77858" y="3774545"/>
                  <a:pt x="93468" y="3716519"/>
                  <a:pt x="108969" y="3658898"/>
                </a:cubicBezTo>
                <a:cubicBezTo>
                  <a:pt x="119050" y="3636370"/>
                  <a:pt x="131522" y="3614925"/>
                  <a:pt x="139210" y="3591318"/>
                </a:cubicBezTo>
                <a:cubicBezTo>
                  <a:pt x="227692" y="3320526"/>
                  <a:pt x="347049" y="3062829"/>
                  <a:pt x="486668" y="2814496"/>
                </a:cubicBezTo>
                <a:cubicBezTo>
                  <a:pt x="676736" y="2476606"/>
                  <a:pt x="899048" y="2160010"/>
                  <a:pt x="1140836" y="1857357"/>
                </a:cubicBezTo>
                <a:cubicBezTo>
                  <a:pt x="1492243" y="1416226"/>
                  <a:pt x="1878074" y="1006548"/>
                  <a:pt x="2283959" y="615316"/>
                </a:cubicBezTo>
                <a:cubicBezTo>
                  <a:pt x="2480507" y="426033"/>
                  <a:pt x="2681614" y="242218"/>
                  <a:pt x="2889393" y="66398"/>
                </a:cubicBezTo>
                <a:close/>
              </a:path>
            </a:pathLst>
          </a:custGeom>
          <a:pattFill prst="pct10">
            <a:fgClr>
              <a:schemeClr val="tx1"/>
            </a:fgClr>
            <a:bgClr>
              <a:schemeClr val="bg1"/>
            </a:bgClr>
          </a:pattFill>
        </p:spPr>
        <p:txBody>
          <a:bodyPr wrap="square" anchor="ctr">
            <a:noAutofit/>
          </a:bodyPr>
          <a:lstStyle>
            <a:lvl1pPr algn="ctr">
              <a:defRPr sz="1600" b="0" i="0">
                <a:latin typeface="Titillium" charset="0"/>
                <a:ea typeface="Titillium" charset="0"/>
                <a:cs typeface="Titillium" charset="0"/>
              </a:defRPr>
            </a:lvl1pPr>
          </a:lstStyle>
          <a:p>
            <a:r>
              <a:rPr lang="en-US" smtClean="0"/>
              <a:t>Insert Image</a:t>
            </a:r>
            <a:endParaRPr lang="en-US"/>
          </a:p>
        </p:txBody>
      </p:sp>
    </p:spTree>
    <p:extLst>
      <p:ext uri="{BB962C8B-B14F-4D97-AF65-F5344CB8AC3E}">
        <p14:creationId xmlns:p14="http://schemas.microsoft.com/office/powerpoint/2010/main" val="35609233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28">
          <p15:clr>
            <a:srgbClr val="FBAE40"/>
          </p15:clr>
        </p15:guide>
        <p15:guide id="4" pos="6552">
          <p15:clr>
            <a:srgbClr val="FBAE40"/>
          </p15:clr>
        </p15:guide>
        <p15:guide id="5" orient="horz" pos="480">
          <p15:clr>
            <a:srgbClr val="FBAE40"/>
          </p15:clr>
        </p15:guide>
        <p15:guide id="6" orient="horz"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5_Title Slide">
    <p:spTree>
      <p:nvGrpSpPr>
        <p:cNvPr id="1" name=""/>
        <p:cNvGrpSpPr/>
        <p:nvPr/>
      </p:nvGrpSpPr>
      <p:grpSpPr>
        <a:xfrm>
          <a:off x="0" y="0"/>
          <a:ext cx="0" cy="0"/>
          <a:chOff x="0" y="0"/>
          <a:chExt cx="0" cy="0"/>
        </a:xfrm>
      </p:grpSpPr>
      <p:sp>
        <p:nvSpPr>
          <p:cNvPr id="4" name="Picture Placeholder 3"/>
          <p:cNvSpPr>
            <a:spLocks noGrp="1"/>
          </p:cNvSpPr>
          <p:nvPr>
            <p:ph type="pic" sz="quarter" idx="16" hasCustomPrompt="1"/>
          </p:nvPr>
        </p:nvSpPr>
        <p:spPr>
          <a:xfrm>
            <a:off x="0" y="0"/>
            <a:ext cx="3361038" cy="6857999"/>
          </a:xfrm>
          <a:prstGeom prst="rect">
            <a:avLst/>
          </a:prstGeom>
          <a:pattFill prst="pct10">
            <a:fgClr>
              <a:schemeClr val="tx1"/>
            </a:fgClr>
            <a:bgClr>
              <a:schemeClr val="bg1"/>
            </a:bgClr>
          </a:pattFill>
        </p:spPr>
        <p:txBody>
          <a:bodyPr wrap="square" anchor="ctr">
            <a:noAutofit/>
          </a:bodyPr>
          <a:lstStyle>
            <a:lvl1pPr algn="ctr">
              <a:defRPr sz="1600" b="0" i="0">
                <a:latin typeface="Titillium" charset="0"/>
                <a:ea typeface="Titillium" charset="0"/>
                <a:cs typeface="Titillium" charset="0"/>
              </a:defRPr>
            </a:lvl1pPr>
          </a:lstStyle>
          <a:p>
            <a:r>
              <a:rPr lang="en-US" smtClean="0"/>
              <a:t>Insert Image</a:t>
            </a:r>
            <a:endParaRPr lang="en-US"/>
          </a:p>
        </p:txBody>
      </p:sp>
    </p:spTree>
    <p:extLst>
      <p:ext uri="{BB962C8B-B14F-4D97-AF65-F5344CB8AC3E}">
        <p14:creationId xmlns:p14="http://schemas.microsoft.com/office/powerpoint/2010/main" val="3137052050"/>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guide id="3" pos="1128">
          <p15:clr>
            <a:srgbClr val="FBAE40"/>
          </p15:clr>
        </p15:guide>
        <p15:guide id="4" pos="6552">
          <p15:clr>
            <a:srgbClr val="FBAE40"/>
          </p15:clr>
        </p15:guide>
        <p15:guide id="5" orient="horz" pos="480">
          <p15:clr>
            <a:srgbClr val="FBAE40"/>
          </p15:clr>
        </p15:guide>
        <p15:guide id="6" orient="horz"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9733198-D055-4F9F-90B3-4317C42791B3}" type="datetimeFigureOut">
              <a:rPr lang="ru-RU" smtClean="0"/>
              <a:t>23.04.2021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2928942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9733198-D055-4F9F-90B3-4317C42791B3}" type="datetimeFigureOut">
              <a:rPr lang="ru-RU" smtClean="0"/>
              <a:t>23.04.2021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939961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9733198-D055-4F9F-90B3-4317C42791B3}" type="datetimeFigureOut">
              <a:rPr lang="ru-RU" smtClean="0"/>
              <a:t>23.04.2021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3232282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9733198-D055-4F9F-90B3-4317C42791B3}" type="datetimeFigureOut">
              <a:rPr lang="ru-RU" smtClean="0"/>
              <a:t>23.04.2021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1955837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9733198-D055-4F9F-90B3-4317C42791B3}" type="datetimeFigureOut">
              <a:rPr lang="ru-RU" smtClean="0"/>
              <a:t>23.04.2021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1505288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9733198-D055-4F9F-90B3-4317C42791B3}" type="datetimeFigureOut">
              <a:rPr lang="ru-RU" smtClean="0"/>
              <a:t>23.04.2021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1076953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9733198-D055-4F9F-90B3-4317C42791B3}" type="datetimeFigureOut">
              <a:rPr lang="ru-RU" smtClean="0"/>
              <a:t>23.04.2021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4182476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9733198-D055-4F9F-90B3-4317C42791B3}" type="datetimeFigureOut">
              <a:rPr lang="ru-RU" smtClean="0"/>
              <a:t>23.04.2021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1014211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33198-D055-4F9F-90B3-4317C42791B3}" type="datetimeFigureOut">
              <a:rPr lang="ru-RU" smtClean="0"/>
              <a:t>23.04.2021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DA59BD-3612-4D29-9E84-7DF6F8D50588}" type="slidenum">
              <a:rPr lang="ru-RU" smtClean="0"/>
              <a:t>‹#›</a:t>
            </a:fld>
            <a:endParaRPr lang="ru-RU"/>
          </a:p>
        </p:txBody>
      </p:sp>
    </p:spTree>
    <p:extLst>
      <p:ext uri="{BB962C8B-B14F-4D97-AF65-F5344CB8AC3E}">
        <p14:creationId xmlns:p14="http://schemas.microsoft.com/office/powerpoint/2010/main" val="35836324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hyperlink" Target="http://www.consultant.ru/document/cons_doc_LAW_140174/" TargetMode="Externa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png"/><Relationship Id="rId7"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26.jpeg"/><Relationship Id="rId4" Type="http://schemas.openxmlformats.org/officeDocument/2006/relationships/image" Target="../media/image20.png"/><Relationship Id="rId9" Type="http://schemas.openxmlformats.org/officeDocument/2006/relationships/image" Target="../media/image25.jpeg"/></Relationships>
</file>

<file path=ppt/slides/_rels/slide2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13.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38.emf"/></Relationships>
</file>

<file path=ppt/slides/_rels/slide3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60651" y="1964879"/>
            <a:ext cx="10365897" cy="2200602"/>
          </a:xfrm>
          <a:prstGeom prst="rect">
            <a:avLst/>
          </a:prstGeom>
          <a:noFill/>
        </p:spPr>
        <p:txBody>
          <a:bodyPr wrap="square" lIns="0" tIns="0" rIns="0" bIns="0" rtlCol="0">
            <a:spAutoFit/>
          </a:bodyPr>
          <a:lstStyle/>
          <a:p>
            <a:pPr algn="ctr"/>
            <a:r>
              <a:rPr lang="ru-RU" sz="3800" b="1" dirty="0" smtClean="0">
                <a:solidFill>
                  <a:srgbClr val="002060"/>
                </a:solidFill>
                <a:latin typeface="Times New Roman" panose="02020603050405020304" pitchFamily="18" charset="0"/>
                <a:cs typeface="Times New Roman" panose="02020603050405020304" pitchFamily="18" charset="0"/>
              </a:rPr>
              <a:t>О </a:t>
            </a:r>
            <a:r>
              <a:rPr lang="ru-RU" sz="3500" b="1" dirty="0" smtClean="0">
                <a:solidFill>
                  <a:srgbClr val="002060"/>
                </a:solidFill>
                <a:latin typeface="Times New Roman" panose="02020603050405020304" pitchFamily="18" charset="0"/>
                <a:cs typeface="Times New Roman" panose="02020603050405020304" pitchFamily="18" charset="0"/>
              </a:rPr>
              <a:t>ДЕЯТЕЛЬНОСТИ КАБИНЕТОВ ПРОФИЛАКТИКИ </a:t>
            </a:r>
          </a:p>
          <a:p>
            <a:pPr algn="ctr"/>
            <a:r>
              <a:rPr lang="ru-RU" sz="3500" b="1" dirty="0" smtClean="0">
                <a:solidFill>
                  <a:srgbClr val="002060"/>
                </a:solidFill>
                <a:latin typeface="Times New Roman" panose="02020603050405020304" pitchFamily="18" charset="0"/>
                <a:ea typeface="Titillium Light" charset="0"/>
                <a:cs typeface="Times New Roman" panose="02020603050405020304" pitchFamily="18" charset="0"/>
              </a:rPr>
              <a:t>В ССУЗАХ И ВУЗАХ ИРКУТСКОЙ ОБЛАСТИ.</a:t>
            </a:r>
          </a:p>
          <a:p>
            <a:pPr algn="ctr"/>
            <a:r>
              <a:rPr lang="ru-RU" sz="3500" b="1" dirty="0" smtClean="0">
                <a:solidFill>
                  <a:srgbClr val="002060"/>
                </a:solidFill>
                <a:latin typeface="Times New Roman" panose="02020603050405020304" pitchFamily="18" charset="0"/>
                <a:ea typeface="Titillium Light" charset="0"/>
                <a:cs typeface="Times New Roman" panose="02020603050405020304" pitchFamily="18" charset="0"/>
              </a:rPr>
              <a:t>ПЛАНЫ РАБОТЫ НА 2021 ГОД</a:t>
            </a:r>
            <a:endParaRPr lang="en-US" sz="3500" b="1" dirty="0">
              <a:solidFill>
                <a:srgbClr val="002060"/>
              </a:solidFill>
              <a:latin typeface="Times New Roman" panose="02020603050405020304" pitchFamily="18" charset="0"/>
              <a:ea typeface="Titillium Light" charset="0"/>
              <a:cs typeface="Times New Roman" panose="02020603050405020304" pitchFamily="18" charset="0"/>
            </a:endParaRPr>
          </a:p>
        </p:txBody>
      </p:sp>
      <p:cxnSp>
        <p:nvCxnSpPr>
          <p:cNvPr id="9" name="Straight Connector 8"/>
          <p:cNvCxnSpPr/>
          <p:nvPr/>
        </p:nvCxnSpPr>
        <p:spPr>
          <a:xfrm>
            <a:off x="7760369" y="5438274"/>
            <a:ext cx="2995863" cy="24065"/>
          </a:xfrm>
          <a:prstGeom prst="line">
            <a:avLst/>
          </a:prstGeom>
          <a:ln w="25400">
            <a:solidFill>
              <a:srgbClr val="4ED0E2"/>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593305" y="5588277"/>
            <a:ext cx="4632158" cy="861774"/>
          </a:xfrm>
          <a:prstGeom prst="rect">
            <a:avLst/>
          </a:prstGeom>
          <a:noFill/>
        </p:spPr>
        <p:txBody>
          <a:bodyPr wrap="square" lIns="0" tIns="0" rIns="0" bIns="0" rtlCol="0">
            <a:spAutoFit/>
          </a:bodyPr>
          <a:lstStyle/>
          <a:p>
            <a:pPr algn="just"/>
            <a:r>
              <a:rPr lang="ru-RU" sz="1400" spc="200" dirty="0" smtClean="0">
                <a:latin typeface="Times New Roman" panose="02020603050405020304" pitchFamily="18" charset="0"/>
                <a:ea typeface="Titillium" charset="0"/>
                <a:cs typeface="Times New Roman" panose="02020603050405020304" pitchFamily="18" charset="0"/>
              </a:rPr>
              <a:t>Шубкина Олеся Викторовна, директор областного государственного казенного учреждения «Центр профилактики наркомании»</a:t>
            </a:r>
            <a:endParaRPr lang="en-US" sz="1400" spc="200" dirty="0">
              <a:latin typeface="Times New Roman" panose="02020603050405020304" pitchFamily="18" charset="0"/>
              <a:ea typeface="Titillium" charset="0"/>
              <a:cs typeface="Times New Roman" panose="02020603050405020304" pitchFamily="18" charset="0"/>
            </a:endParaRPr>
          </a:p>
        </p:txBody>
      </p:sp>
      <p:pic>
        <p:nvPicPr>
          <p:cNvPr id="5" name="Picture 8" descr="D:\Раб.стол\Согласование_конкурс_журналистики_Пакет_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4571" y="249012"/>
            <a:ext cx="3307680" cy="1092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server\Общие документы ЦПН\отдел мониторинга\Анна Александровна\Логотипы\Logo_ЦПН.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38206" y="334296"/>
            <a:ext cx="1010786" cy="92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81233" y="166119"/>
            <a:ext cx="958272" cy="1006719"/>
          </a:xfrm>
          <a:prstGeom prst="rect">
            <a:avLst/>
          </a:prstGeom>
        </p:spPr>
      </p:pic>
    </p:spTree>
    <p:extLst>
      <p:ext uri="{BB962C8B-B14F-4D97-AF65-F5344CB8AC3E}">
        <p14:creationId xmlns:p14="http://schemas.microsoft.com/office/powerpoint/2010/main" val="29234684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l="24566" t="24553" r="25012" b="12946"/>
          <a:stretch/>
        </p:blipFill>
        <p:spPr>
          <a:xfrm>
            <a:off x="493486" y="-30633"/>
            <a:ext cx="11190513" cy="6765262"/>
          </a:xfrm>
          <a:prstGeom prst="rect">
            <a:avLst/>
          </a:prstGeom>
        </p:spPr>
      </p:pic>
    </p:spTree>
    <p:extLst>
      <p:ext uri="{BB962C8B-B14F-4D97-AF65-F5344CB8AC3E}">
        <p14:creationId xmlns:p14="http://schemas.microsoft.com/office/powerpoint/2010/main" val="48812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25498" r="25498"/>
          <a:stretch>
            <a:fillRect/>
          </a:stretch>
        </p:blipFill>
        <p:spPr>
          <a:xfrm>
            <a:off x="0" y="0"/>
            <a:ext cx="2743200" cy="6857999"/>
          </a:xfrm>
        </p:spPr>
      </p:pic>
      <p:sp>
        <p:nvSpPr>
          <p:cNvPr id="5" name="Прямоугольник 4"/>
          <p:cNvSpPr/>
          <p:nvPr/>
        </p:nvSpPr>
        <p:spPr>
          <a:xfrm>
            <a:off x="1888958" y="290149"/>
            <a:ext cx="10070431" cy="1041247"/>
          </a:xfrm>
          <a:prstGeom prst="rect">
            <a:avLst/>
          </a:prstGeom>
        </p:spPr>
        <p:txBody>
          <a:bodyPr wrap="square">
            <a:spAutoFit/>
          </a:bodyPr>
          <a:lstStyle/>
          <a:p>
            <a:pPr marL="457200" indent="450215" algn="ctr">
              <a:lnSpc>
                <a:spcPct val="115000"/>
              </a:lnSpc>
              <a:spcAft>
                <a:spcPts val="0"/>
              </a:spcAft>
              <a:tabLst>
                <a:tab pos="450215" algn="l"/>
              </a:tabLst>
            </a:pPr>
            <a:r>
              <a:rPr lang="ru-RU" sz="2800" b="1" spc="10" dirty="0" smtClean="0">
                <a:latin typeface="Titillium Light"/>
                <a:ea typeface="Times New Roman" panose="02020603050405020304" pitchFamily="18" charset="0"/>
                <a:cs typeface="Times New Roman" panose="02020603050405020304" pitchFamily="18" charset="0"/>
              </a:rPr>
              <a:t>НАПРАВЛЕНИЯ  ДЕЯТЕЛЬНОСТИ КАБИНЕТОВ ПРОФИЛАКТИКИ</a:t>
            </a:r>
            <a:endParaRPr lang="ru-RU" sz="2800" b="1" dirty="0">
              <a:effectLst/>
              <a:latin typeface="Titillium Light"/>
              <a:ea typeface="Calibri" panose="020F0502020204030204" pitchFamily="34" charset="0"/>
              <a:cs typeface="Times New Roman" panose="02020603050405020304" pitchFamily="18" charset="0"/>
            </a:endParaRPr>
          </a:p>
        </p:txBody>
      </p:sp>
      <p:sp>
        <p:nvSpPr>
          <p:cNvPr id="7" name="Прямоугольник 6"/>
          <p:cNvSpPr/>
          <p:nvPr/>
        </p:nvSpPr>
        <p:spPr>
          <a:xfrm>
            <a:off x="3056019" y="1414738"/>
            <a:ext cx="8702844" cy="830997"/>
          </a:xfrm>
          <a:prstGeom prst="rect">
            <a:avLst/>
          </a:prstGeom>
        </p:spPr>
        <p:txBody>
          <a:bodyPr wrap="square">
            <a:spAutoFit/>
          </a:bodyPr>
          <a:lstStyle/>
          <a:p>
            <a:pPr algn="just"/>
            <a:r>
              <a:rPr lang="ru-RU" sz="2400" b="1" dirty="0" smtClean="0">
                <a:ea typeface="Calibri" panose="020F0502020204030204" pitchFamily="34" charset="0"/>
              </a:rPr>
              <a:t>1</a:t>
            </a:r>
            <a:r>
              <a:rPr lang="ru-RU" b="1" dirty="0" smtClean="0">
                <a:ea typeface="Calibri" panose="020F0502020204030204" pitchFamily="34" charset="0"/>
              </a:rPr>
              <a:t>. </a:t>
            </a:r>
            <a:r>
              <a:rPr lang="ru-RU" sz="2400" b="1" dirty="0" smtClean="0">
                <a:ea typeface="Calibri" panose="020F0502020204030204" pitchFamily="34" charset="0"/>
              </a:rPr>
              <a:t>Раннее </a:t>
            </a:r>
            <a:r>
              <a:rPr lang="ru-RU" sz="2400" b="1" dirty="0">
                <a:ea typeface="Calibri" panose="020F0502020204030204" pitchFamily="34" charset="0"/>
              </a:rPr>
              <a:t>выявление незаконного потребления наркотических средств и психотропных веществ</a:t>
            </a:r>
            <a:endParaRPr lang="ru-RU" sz="2400" b="1" dirty="0"/>
          </a:p>
        </p:txBody>
      </p:sp>
      <p:sp>
        <p:nvSpPr>
          <p:cNvPr id="8" name="Прямоугольник 7"/>
          <p:cNvSpPr/>
          <p:nvPr/>
        </p:nvSpPr>
        <p:spPr>
          <a:xfrm>
            <a:off x="2943726" y="2329078"/>
            <a:ext cx="8815137" cy="4083426"/>
          </a:xfrm>
          <a:prstGeom prst="rect">
            <a:avLst/>
          </a:prstGeom>
        </p:spPr>
        <p:txBody>
          <a:bodyPr wrap="square">
            <a:spAutoFit/>
          </a:bodyPr>
          <a:lstStyle/>
          <a:p>
            <a:pPr indent="450215" algn="just">
              <a:lnSpc>
                <a:spcPct val="115000"/>
              </a:lnSpc>
              <a:spcBef>
                <a:spcPts val="1200"/>
              </a:spcBef>
              <a:spcAft>
                <a:spcPts val="0"/>
              </a:spcAft>
            </a:pPr>
            <a:r>
              <a:rPr lang="x-none" sz="2000" i="1" kern="1600" dirty="0">
                <a:ea typeface="Times New Roman" panose="02020603050405020304" pitchFamily="18" charset="0"/>
                <a:cs typeface="Times New Roman" panose="02020603050405020304" pitchFamily="18" charset="0"/>
              </a:rPr>
              <a:t>ежегодное проведение социально-психологического тестирования </a:t>
            </a:r>
            <a:r>
              <a:rPr lang="x-none" sz="2000" i="1" kern="1600" dirty="0" smtClean="0">
                <a:ea typeface="Times New Roman" panose="02020603050405020304" pitchFamily="18" charset="0"/>
                <a:cs typeface="Times New Roman" panose="02020603050405020304" pitchFamily="18" charset="0"/>
              </a:rPr>
              <a:t>обучающихся</a:t>
            </a:r>
            <a:r>
              <a:rPr lang="ru-RU" sz="2000" i="1" kern="1600" dirty="0" smtClean="0">
                <a:ea typeface="Times New Roman" panose="02020603050405020304" pitchFamily="18" charset="0"/>
                <a:cs typeface="Times New Roman" panose="02020603050405020304" pitchFamily="18" charset="0"/>
              </a:rPr>
              <a:t>;</a:t>
            </a:r>
          </a:p>
          <a:p>
            <a:pPr indent="450215" algn="just">
              <a:lnSpc>
                <a:spcPct val="115000"/>
              </a:lnSpc>
              <a:spcBef>
                <a:spcPts val="1200"/>
              </a:spcBef>
              <a:spcAft>
                <a:spcPts val="0"/>
              </a:spcAft>
            </a:pPr>
            <a:r>
              <a:rPr lang="ru-RU" sz="2000" i="1" dirty="0" smtClean="0">
                <a:ea typeface="Arial" panose="020B0604020202020204" pitchFamily="34" charset="0"/>
              </a:rPr>
              <a:t>направление </a:t>
            </a:r>
            <a:r>
              <a:rPr lang="ru-RU" sz="2000" i="1" dirty="0">
                <a:ea typeface="Arial" panose="020B0604020202020204" pitchFamily="34" charset="0"/>
              </a:rPr>
              <a:t>обучающихся на профилактический медицинский </a:t>
            </a:r>
            <a:r>
              <a:rPr lang="ru-RU" sz="2000" i="1" dirty="0" smtClean="0">
                <a:ea typeface="Arial" panose="020B0604020202020204" pitchFamily="34" charset="0"/>
              </a:rPr>
              <a:t>осмотр;</a:t>
            </a:r>
          </a:p>
          <a:p>
            <a:pPr indent="450215" algn="just">
              <a:lnSpc>
                <a:spcPct val="115000"/>
              </a:lnSpc>
              <a:spcBef>
                <a:spcPts val="1200"/>
              </a:spcBef>
              <a:spcAft>
                <a:spcPts val="0"/>
              </a:spcAft>
            </a:pPr>
            <a:endParaRPr lang="ru-RU" sz="900" i="1" dirty="0">
              <a:ea typeface="Arial" panose="020B0604020202020204" pitchFamily="34" charset="0"/>
            </a:endParaRPr>
          </a:p>
          <a:p>
            <a:pPr indent="450215" algn="just">
              <a:spcAft>
                <a:spcPts val="0"/>
              </a:spcAft>
            </a:pPr>
            <a:r>
              <a:rPr lang="ru-RU" sz="2000" i="1" dirty="0">
                <a:ea typeface="Arial" panose="020B0604020202020204" pitchFamily="34" charset="0"/>
              </a:rPr>
              <a:t>выявление обучающихся «группы риска», склонных к употреблению наркотических средств и психотропных веществ</a:t>
            </a:r>
            <a:r>
              <a:rPr lang="ru-RU" sz="2000" i="1" dirty="0" smtClean="0">
                <a:ea typeface="Arial" panose="020B0604020202020204" pitchFamily="34" charset="0"/>
              </a:rPr>
              <a:t>;</a:t>
            </a:r>
          </a:p>
          <a:p>
            <a:pPr indent="450215" algn="just">
              <a:spcAft>
                <a:spcPts val="0"/>
              </a:spcAft>
            </a:pPr>
            <a:endParaRPr lang="ru-RU" sz="2000" i="1" dirty="0">
              <a:ea typeface="Arial" panose="020B0604020202020204" pitchFamily="34" charset="0"/>
            </a:endParaRPr>
          </a:p>
          <a:p>
            <a:pPr indent="450215" algn="just">
              <a:spcAft>
                <a:spcPts val="0"/>
              </a:spcAft>
            </a:pPr>
            <a:r>
              <a:rPr lang="ru-RU" sz="2000" i="1" dirty="0">
                <a:ea typeface="Arial" panose="020B0604020202020204" pitchFamily="34" charset="0"/>
              </a:rPr>
              <a:t>взаимодействие с органами внутренних дел, исполнительными органами государственной власти Иркутской области, уполномоченными Правительством Иркутской области, по сбору информации об обучающихся, употребляющих либо распространяющих наркотические средства и психотропные вещества.</a:t>
            </a:r>
            <a:endParaRPr lang="ru-RU" sz="2000" i="1" dirty="0">
              <a:effectLst/>
              <a:ea typeface="Arial" panose="020B0604020202020204" pitchFamily="34" charset="0"/>
            </a:endParaRPr>
          </a:p>
        </p:txBody>
      </p:sp>
    </p:spTree>
    <p:extLst>
      <p:ext uri="{BB962C8B-B14F-4D97-AF65-F5344CB8AC3E}">
        <p14:creationId xmlns:p14="http://schemas.microsoft.com/office/powerpoint/2010/main" val="7981145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25498" r="25498"/>
          <a:stretch>
            <a:fillRect/>
          </a:stretch>
        </p:blipFill>
        <p:spPr>
          <a:xfrm>
            <a:off x="0" y="0"/>
            <a:ext cx="2743200" cy="6857999"/>
          </a:xfrm>
        </p:spPr>
      </p:pic>
      <p:sp>
        <p:nvSpPr>
          <p:cNvPr id="5" name="Прямоугольник 4"/>
          <p:cNvSpPr/>
          <p:nvPr/>
        </p:nvSpPr>
        <p:spPr>
          <a:xfrm>
            <a:off x="1888958" y="290149"/>
            <a:ext cx="10070431" cy="1041247"/>
          </a:xfrm>
          <a:prstGeom prst="rect">
            <a:avLst/>
          </a:prstGeom>
        </p:spPr>
        <p:txBody>
          <a:bodyPr wrap="square">
            <a:spAutoFit/>
          </a:bodyPr>
          <a:lstStyle/>
          <a:p>
            <a:pPr marL="457200" indent="450215" algn="ctr">
              <a:lnSpc>
                <a:spcPct val="115000"/>
              </a:lnSpc>
              <a:spcAft>
                <a:spcPts val="0"/>
              </a:spcAft>
              <a:tabLst>
                <a:tab pos="450215" algn="l"/>
              </a:tabLst>
            </a:pPr>
            <a:r>
              <a:rPr lang="ru-RU" sz="2800" b="1" spc="10" dirty="0" smtClean="0">
                <a:latin typeface="Titillium Light"/>
                <a:ea typeface="Times New Roman" panose="02020603050405020304" pitchFamily="18" charset="0"/>
                <a:cs typeface="Times New Roman" panose="02020603050405020304" pitchFamily="18" charset="0"/>
              </a:rPr>
              <a:t>НАПРАВЛЕНИЯ  ДЕЯТЕЛЬНОСТИ КАБИНЕТОВ ПРОФИЛАКТИКИ</a:t>
            </a:r>
            <a:endParaRPr lang="ru-RU" sz="2800" b="1" dirty="0">
              <a:effectLst/>
              <a:latin typeface="Titillium Light"/>
              <a:ea typeface="Calibri" panose="020F0502020204030204" pitchFamily="34" charset="0"/>
              <a:cs typeface="Times New Roman" panose="02020603050405020304" pitchFamily="18" charset="0"/>
            </a:endParaRPr>
          </a:p>
        </p:txBody>
      </p:sp>
      <p:sp>
        <p:nvSpPr>
          <p:cNvPr id="7" name="Прямоугольник 6"/>
          <p:cNvSpPr/>
          <p:nvPr/>
        </p:nvSpPr>
        <p:spPr>
          <a:xfrm>
            <a:off x="3048000" y="1368606"/>
            <a:ext cx="8702844" cy="523220"/>
          </a:xfrm>
          <a:prstGeom prst="rect">
            <a:avLst/>
          </a:prstGeom>
        </p:spPr>
        <p:txBody>
          <a:bodyPr wrap="square">
            <a:spAutoFit/>
          </a:bodyPr>
          <a:lstStyle/>
          <a:p>
            <a:pPr algn="just"/>
            <a:r>
              <a:rPr lang="ru-RU" sz="2800" b="1" dirty="0" smtClean="0">
                <a:ea typeface="Calibri" panose="020F0502020204030204" pitchFamily="34" charset="0"/>
              </a:rPr>
              <a:t>2</a:t>
            </a:r>
            <a:r>
              <a:rPr lang="ru-RU" b="1" dirty="0" smtClean="0">
                <a:ea typeface="Calibri" panose="020F0502020204030204" pitchFamily="34" charset="0"/>
              </a:rPr>
              <a:t>. </a:t>
            </a:r>
            <a:r>
              <a:rPr lang="ru-RU" sz="2800" b="1" dirty="0"/>
              <a:t>И</a:t>
            </a:r>
            <a:r>
              <a:rPr lang="ru-RU" sz="2800" b="1" dirty="0" smtClean="0"/>
              <a:t>нформационно-просветительская </a:t>
            </a:r>
            <a:r>
              <a:rPr lang="ru-RU" sz="2800" b="1" dirty="0"/>
              <a:t>работа</a:t>
            </a:r>
          </a:p>
        </p:txBody>
      </p:sp>
      <p:sp>
        <p:nvSpPr>
          <p:cNvPr id="8" name="Прямоугольник 7"/>
          <p:cNvSpPr/>
          <p:nvPr/>
        </p:nvSpPr>
        <p:spPr>
          <a:xfrm>
            <a:off x="3048000" y="2016257"/>
            <a:ext cx="8815137" cy="4524315"/>
          </a:xfrm>
          <a:prstGeom prst="rect">
            <a:avLst/>
          </a:prstGeom>
        </p:spPr>
        <p:txBody>
          <a:bodyPr wrap="square">
            <a:spAutoFit/>
          </a:bodyPr>
          <a:lstStyle/>
          <a:p>
            <a:pPr algn="just"/>
            <a:r>
              <a:rPr lang="ru-RU" i="1" dirty="0"/>
              <a:t>проведение информационно-разъяснительных мероприятий (лекций, кинолекториев, панельных дискуссий, мастер-классов, бесед по профилактике незаконного потребления наркотических средств и психотропных веществ, о юридической ответственности за действия, связанные с незаконным оборотом наркотических средств и психотропных веществ</a:t>
            </a:r>
            <a:r>
              <a:rPr lang="ru-RU" i="1" dirty="0" smtClean="0"/>
              <a:t>);</a:t>
            </a:r>
          </a:p>
          <a:p>
            <a:pPr algn="just"/>
            <a:endParaRPr lang="ru-RU" i="1" dirty="0"/>
          </a:p>
          <a:p>
            <a:pPr algn="just"/>
            <a:r>
              <a:rPr lang="ru-RU" i="1" dirty="0"/>
              <a:t>реализация  на основе групповой и индивидуальной воспитательной работы комплексных профилактических программ, проектов по профилактике аддиктивного (зависимого) поведения среди обучающихся</a:t>
            </a:r>
            <a:r>
              <a:rPr lang="ru-RU" i="1" dirty="0" smtClean="0"/>
              <a:t>;</a:t>
            </a:r>
          </a:p>
          <a:p>
            <a:pPr algn="just"/>
            <a:endParaRPr lang="ru-RU" i="1" dirty="0"/>
          </a:p>
          <a:p>
            <a:pPr algn="just"/>
            <a:r>
              <a:rPr lang="ru-RU" i="1" dirty="0"/>
              <a:t>организация  и поощрение  инициатив обучающихся, их объединений в проведении мероприятий, направленных на профилактику незаконного потребления наркотических средств и психотропных веществ, наркомании и токсикомании, в том числе формирование добровольческих  (волонтерских) групп из числа обучающихся для организации и проведения профилактических мероприятий, развитие добровольческого (волонтерского) антинаркотического </a:t>
            </a:r>
            <a:r>
              <a:rPr lang="ru-RU" i="1" dirty="0" smtClean="0"/>
              <a:t>движения</a:t>
            </a:r>
            <a:endParaRPr lang="ru-RU" i="1" dirty="0"/>
          </a:p>
        </p:txBody>
      </p:sp>
    </p:spTree>
    <p:extLst>
      <p:ext uri="{BB962C8B-B14F-4D97-AF65-F5344CB8AC3E}">
        <p14:creationId xmlns:p14="http://schemas.microsoft.com/office/powerpoint/2010/main" val="23065955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25498" r="25498"/>
          <a:stretch>
            <a:fillRect/>
          </a:stretch>
        </p:blipFill>
        <p:spPr>
          <a:xfrm>
            <a:off x="0" y="0"/>
            <a:ext cx="2743200" cy="6857999"/>
          </a:xfrm>
        </p:spPr>
      </p:pic>
      <p:sp>
        <p:nvSpPr>
          <p:cNvPr id="5" name="Прямоугольник 4"/>
          <p:cNvSpPr/>
          <p:nvPr/>
        </p:nvSpPr>
        <p:spPr>
          <a:xfrm>
            <a:off x="1888958" y="290149"/>
            <a:ext cx="10070431" cy="1041247"/>
          </a:xfrm>
          <a:prstGeom prst="rect">
            <a:avLst/>
          </a:prstGeom>
        </p:spPr>
        <p:txBody>
          <a:bodyPr wrap="square">
            <a:spAutoFit/>
          </a:bodyPr>
          <a:lstStyle/>
          <a:p>
            <a:pPr marL="457200" indent="450215" algn="ctr">
              <a:lnSpc>
                <a:spcPct val="115000"/>
              </a:lnSpc>
              <a:spcAft>
                <a:spcPts val="0"/>
              </a:spcAft>
              <a:tabLst>
                <a:tab pos="450215" algn="l"/>
              </a:tabLst>
            </a:pPr>
            <a:r>
              <a:rPr lang="ru-RU" sz="2800" b="1" spc="10" dirty="0" smtClean="0">
                <a:latin typeface="Titillium Light"/>
                <a:ea typeface="Times New Roman" panose="02020603050405020304" pitchFamily="18" charset="0"/>
                <a:cs typeface="Times New Roman" panose="02020603050405020304" pitchFamily="18" charset="0"/>
              </a:rPr>
              <a:t>НАПРАВЛЕНИЯ  ДЕЯТЕЛЬНОСТИ КАБИНЕТОВ ПРОФИЛАКТИКИ</a:t>
            </a:r>
            <a:endParaRPr lang="ru-RU" sz="2800" b="1" dirty="0">
              <a:effectLst/>
              <a:latin typeface="Titillium Light"/>
              <a:ea typeface="Calibri" panose="020F0502020204030204" pitchFamily="34" charset="0"/>
              <a:cs typeface="Times New Roman" panose="02020603050405020304" pitchFamily="18" charset="0"/>
            </a:endParaRPr>
          </a:p>
        </p:txBody>
      </p:sp>
      <p:sp>
        <p:nvSpPr>
          <p:cNvPr id="7" name="Прямоугольник 6"/>
          <p:cNvSpPr/>
          <p:nvPr/>
        </p:nvSpPr>
        <p:spPr>
          <a:xfrm>
            <a:off x="2999872" y="1621545"/>
            <a:ext cx="8702844" cy="523220"/>
          </a:xfrm>
          <a:prstGeom prst="rect">
            <a:avLst/>
          </a:prstGeom>
        </p:spPr>
        <p:txBody>
          <a:bodyPr wrap="square">
            <a:spAutoFit/>
          </a:bodyPr>
          <a:lstStyle/>
          <a:p>
            <a:pPr algn="just"/>
            <a:r>
              <a:rPr lang="ru-RU" sz="2800" b="1" dirty="0" smtClean="0"/>
              <a:t>3. Организационно-методическая  </a:t>
            </a:r>
            <a:r>
              <a:rPr lang="ru-RU" sz="2800" b="1" dirty="0"/>
              <a:t>работа</a:t>
            </a:r>
          </a:p>
        </p:txBody>
      </p:sp>
      <p:sp>
        <p:nvSpPr>
          <p:cNvPr id="8" name="Прямоугольник 7"/>
          <p:cNvSpPr/>
          <p:nvPr/>
        </p:nvSpPr>
        <p:spPr>
          <a:xfrm>
            <a:off x="3048000" y="2305614"/>
            <a:ext cx="8586537" cy="3970318"/>
          </a:xfrm>
          <a:prstGeom prst="rect">
            <a:avLst/>
          </a:prstGeom>
        </p:spPr>
        <p:txBody>
          <a:bodyPr wrap="square">
            <a:spAutoFit/>
          </a:bodyPr>
          <a:lstStyle/>
          <a:p>
            <a:pPr algn="just"/>
            <a:r>
              <a:rPr lang="ru-RU" sz="2800" dirty="0"/>
              <a:t>информирование специалистов образовательной организации о методах и средствах, направленных на раннюю профилактику употребления психоактивных веществ обучающимися</a:t>
            </a:r>
            <a:r>
              <a:rPr lang="ru-RU" sz="2800" dirty="0" smtClean="0"/>
              <a:t>;</a:t>
            </a:r>
          </a:p>
          <a:p>
            <a:pPr algn="just"/>
            <a:endParaRPr lang="ru-RU" sz="2800" dirty="0"/>
          </a:p>
          <a:p>
            <a:pPr algn="just"/>
            <a:r>
              <a:rPr lang="ru-RU" sz="2800" dirty="0"/>
              <a:t>подготовка  замечаний и предложений  руководителю образовательной организации, направленных на повышение качества и эффективности  профилактической работы.</a:t>
            </a:r>
          </a:p>
        </p:txBody>
      </p:sp>
    </p:spTree>
    <p:extLst>
      <p:ext uri="{BB962C8B-B14F-4D97-AF65-F5344CB8AC3E}">
        <p14:creationId xmlns:p14="http://schemas.microsoft.com/office/powerpoint/2010/main" val="20131766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030580" y="507015"/>
            <a:ext cx="7531766" cy="1569660"/>
          </a:xfrm>
          <a:prstGeom prst="rect">
            <a:avLst/>
          </a:prstGeom>
        </p:spPr>
        <p:txBody>
          <a:bodyPr wrap="square">
            <a:spAutoFit/>
          </a:bodyPr>
          <a:lstStyle/>
          <a:p>
            <a:pPr algn="ctr"/>
            <a:r>
              <a:rPr lang="ru-RU" sz="3200" b="1" dirty="0">
                <a:ea typeface="Calibri" panose="020F0502020204030204" pitchFamily="34" charset="0"/>
              </a:rPr>
              <a:t>Профилактические мероприятия фиксируются в журнале учета профилактической работы</a:t>
            </a:r>
            <a:endParaRPr lang="ru-RU" sz="3200" b="1" dirty="0"/>
          </a:p>
        </p:txBody>
      </p:sp>
      <p:sp>
        <p:nvSpPr>
          <p:cNvPr id="4" name="Прямоугольник 3"/>
          <p:cNvSpPr/>
          <p:nvPr/>
        </p:nvSpPr>
        <p:spPr>
          <a:xfrm>
            <a:off x="4608093" y="2428055"/>
            <a:ext cx="6954253" cy="3416320"/>
          </a:xfrm>
          <a:prstGeom prst="rect">
            <a:avLst/>
          </a:prstGeom>
        </p:spPr>
        <p:txBody>
          <a:bodyPr wrap="square">
            <a:spAutoFit/>
          </a:bodyPr>
          <a:lstStyle/>
          <a:p>
            <a:pPr algn="ctr"/>
            <a:r>
              <a:rPr lang="ru-RU" sz="2600" b="1" u="sng" dirty="0" smtClean="0"/>
              <a:t>ТИПОВЫЕ ОШИБКИ</a:t>
            </a:r>
          </a:p>
          <a:p>
            <a:pPr algn="ctr"/>
            <a:endParaRPr lang="ru-RU" sz="2400" b="1" dirty="0"/>
          </a:p>
          <a:p>
            <a:pPr algn="ctr"/>
            <a:r>
              <a:rPr lang="ru-RU" sz="2400" b="1" dirty="0" smtClean="0"/>
              <a:t>1) Количество мероприятий, указанное в статистическом отчете не совпадает при сверке с количеством мероприятий, отраженных в журнале учета профилактических мероприятий</a:t>
            </a:r>
          </a:p>
          <a:p>
            <a:pPr algn="ctr"/>
            <a:endParaRPr lang="ru-RU" sz="2400" b="1" dirty="0"/>
          </a:p>
          <a:p>
            <a:pPr algn="ctr"/>
            <a:r>
              <a:rPr lang="ru-RU" sz="2400" b="1" dirty="0" smtClean="0"/>
              <a:t>2) Не указываются субъекты профилактики при проведении совместных мероприятий </a:t>
            </a:r>
            <a:endParaRPr lang="ru-RU" sz="2400" b="1" dirty="0"/>
          </a:p>
        </p:txBody>
      </p:sp>
      <p:pic>
        <p:nvPicPr>
          <p:cNvPr id="7" name="Рисунок 6"/>
          <p:cNvPicPr>
            <a:picLocks noGrp="1" noChangeAspect="1"/>
          </p:cNvPicPr>
          <p:nvPr>
            <p:ph type="pic" sz="quarter" idx="16"/>
          </p:nvPr>
        </p:nvPicPr>
        <p:blipFill rotWithShape="1">
          <a:blip r:embed="rId2">
            <a:extLst>
              <a:ext uri="{28A0092B-C50C-407E-A947-70E740481C1C}">
                <a14:useLocalDpi xmlns:a14="http://schemas.microsoft.com/office/drawing/2010/main" val="0"/>
              </a:ext>
            </a:extLst>
          </a:blip>
          <a:srcRect l="14297" r="13686" b="19299"/>
          <a:stretch/>
        </p:blipFill>
        <p:spPr>
          <a:xfrm>
            <a:off x="0" y="338572"/>
            <a:ext cx="3753852" cy="5534525"/>
          </a:xfrm>
        </p:spPr>
      </p:pic>
    </p:spTree>
    <p:extLst>
      <p:ext uri="{BB962C8B-B14F-4D97-AF65-F5344CB8AC3E}">
        <p14:creationId xmlns:p14="http://schemas.microsoft.com/office/powerpoint/2010/main" val="30020492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l="24789" t="24753" r="23896" b="11954"/>
          <a:stretch/>
        </p:blipFill>
        <p:spPr>
          <a:xfrm>
            <a:off x="174171" y="261257"/>
            <a:ext cx="5525439" cy="3831772"/>
          </a:xfrm>
          <a:prstGeom prst="rect">
            <a:avLst/>
          </a:prstGeom>
        </p:spPr>
      </p:pic>
      <p:pic>
        <p:nvPicPr>
          <p:cNvPr id="4" name="Рисунок 3"/>
          <p:cNvPicPr>
            <a:picLocks noChangeAspect="1"/>
          </p:cNvPicPr>
          <p:nvPr/>
        </p:nvPicPr>
        <p:blipFill rotWithShape="1">
          <a:blip r:embed="rId3"/>
          <a:srcRect l="24120" t="21776" r="24007" b="13145"/>
          <a:stretch/>
        </p:blipFill>
        <p:spPr>
          <a:xfrm>
            <a:off x="5699610" y="2307772"/>
            <a:ext cx="6245647" cy="4405532"/>
          </a:xfrm>
          <a:prstGeom prst="rect">
            <a:avLst/>
          </a:prstGeom>
        </p:spPr>
      </p:pic>
    </p:spTree>
    <p:extLst>
      <p:ext uri="{BB962C8B-B14F-4D97-AF65-F5344CB8AC3E}">
        <p14:creationId xmlns:p14="http://schemas.microsoft.com/office/powerpoint/2010/main" val="4185781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l="24454" t="35070" r="24008" b="6993"/>
          <a:stretch/>
        </p:blipFill>
        <p:spPr>
          <a:xfrm>
            <a:off x="304800" y="362858"/>
            <a:ext cx="4876800" cy="3082306"/>
          </a:xfrm>
          <a:prstGeom prst="rect">
            <a:avLst/>
          </a:prstGeom>
        </p:spPr>
      </p:pic>
      <p:pic>
        <p:nvPicPr>
          <p:cNvPr id="6" name="Рисунок 5"/>
          <p:cNvPicPr>
            <a:picLocks noChangeAspect="1"/>
          </p:cNvPicPr>
          <p:nvPr/>
        </p:nvPicPr>
        <p:blipFill rotWithShape="1">
          <a:blip r:embed="rId3"/>
          <a:srcRect l="23673" t="22966" r="24566" b="14931"/>
          <a:stretch/>
        </p:blipFill>
        <p:spPr>
          <a:xfrm>
            <a:off x="5181600" y="2119086"/>
            <a:ext cx="6734628" cy="4542971"/>
          </a:xfrm>
          <a:prstGeom prst="rect">
            <a:avLst/>
          </a:prstGeom>
        </p:spPr>
      </p:pic>
    </p:spTree>
    <p:extLst>
      <p:ext uri="{BB962C8B-B14F-4D97-AF65-F5344CB8AC3E}">
        <p14:creationId xmlns:p14="http://schemas.microsoft.com/office/powerpoint/2010/main" val="898997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3"/>
          <a:srcRect l="24789" t="25347" r="24566" b="8184"/>
          <a:stretch/>
        </p:blipFill>
        <p:spPr>
          <a:xfrm>
            <a:off x="203199" y="145143"/>
            <a:ext cx="4307753" cy="3178628"/>
          </a:xfrm>
          <a:prstGeom prst="rect">
            <a:avLst/>
          </a:prstGeom>
        </p:spPr>
      </p:pic>
      <p:pic>
        <p:nvPicPr>
          <p:cNvPr id="4" name="Рисунок 3"/>
          <p:cNvPicPr>
            <a:picLocks noChangeAspect="1"/>
          </p:cNvPicPr>
          <p:nvPr/>
        </p:nvPicPr>
        <p:blipFill rotWithShape="1">
          <a:blip r:embed="rId4"/>
          <a:srcRect l="23785" t="26935" r="23227" b="9176"/>
          <a:stretch/>
        </p:blipFill>
        <p:spPr>
          <a:xfrm>
            <a:off x="4891316" y="1611086"/>
            <a:ext cx="6894286" cy="4673600"/>
          </a:xfrm>
          <a:prstGeom prst="rect">
            <a:avLst/>
          </a:prstGeom>
        </p:spPr>
      </p:pic>
    </p:spTree>
    <p:extLst>
      <p:ext uri="{BB962C8B-B14F-4D97-AF65-F5344CB8AC3E}">
        <p14:creationId xmlns:p14="http://schemas.microsoft.com/office/powerpoint/2010/main" val="2334692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l="24343" t="21974" r="24231" b="12549"/>
          <a:stretch/>
        </p:blipFill>
        <p:spPr>
          <a:xfrm>
            <a:off x="159657" y="0"/>
            <a:ext cx="5129834" cy="3672115"/>
          </a:xfrm>
          <a:prstGeom prst="rect">
            <a:avLst/>
          </a:prstGeom>
        </p:spPr>
      </p:pic>
      <p:pic>
        <p:nvPicPr>
          <p:cNvPr id="4" name="Рисунок 3"/>
          <p:cNvPicPr>
            <a:picLocks noChangeAspect="1"/>
          </p:cNvPicPr>
          <p:nvPr/>
        </p:nvPicPr>
        <p:blipFill rotWithShape="1">
          <a:blip r:embed="rId3"/>
          <a:srcRect l="24677" t="26935" r="24120" b="11359"/>
          <a:stretch/>
        </p:blipFill>
        <p:spPr>
          <a:xfrm>
            <a:off x="5181600" y="1582057"/>
            <a:ext cx="6662057" cy="4513943"/>
          </a:xfrm>
          <a:prstGeom prst="rect">
            <a:avLst/>
          </a:prstGeom>
        </p:spPr>
      </p:pic>
    </p:spTree>
    <p:extLst>
      <p:ext uri="{BB962C8B-B14F-4D97-AF65-F5344CB8AC3E}">
        <p14:creationId xmlns:p14="http://schemas.microsoft.com/office/powerpoint/2010/main" val="1917061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08095" y="699519"/>
            <a:ext cx="7062535" cy="2062103"/>
          </a:xfrm>
          <a:prstGeom prst="rect">
            <a:avLst/>
          </a:prstGeom>
        </p:spPr>
        <p:txBody>
          <a:bodyPr wrap="square">
            <a:spAutoFit/>
          </a:bodyPr>
          <a:lstStyle/>
          <a:p>
            <a:pPr algn="ctr"/>
            <a:r>
              <a:rPr lang="ru-RU" sz="3200" b="1" dirty="0"/>
              <a:t>Организационно-методическая работа учитывается в журнале учета организационно-методической работы</a:t>
            </a:r>
          </a:p>
        </p:txBody>
      </p:sp>
      <p:sp>
        <p:nvSpPr>
          <p:cNvPr id="4" name="Прямоугольник 3"/>
          <p:cNvSpPr/>
          <p:nvPr/>
        </p:nvSpPr>
        <p:spPr>
          <a:xfrm>
            <a:off x="4608095" y="3258234"/>
            <a:ext cx="6954253" cy="2893100"/>
          </a:xfrm>
          <a:prstGeom prst="rect">
            <a:avLst/>
          </a:prstGeom>
        </p:spPr>
        <p:txBody>
          <a:bodyPr wrap="square">
            <a:spAutoFit/>
          </a:bodyPr>
          <a:lstStyle/>
          <a:p>
            <a:pPr algn="ctr"/>
            <a:r>
              <a:rPr lang="ru-RU" sz="2600" b="1" u="sng" dirty="0" smtClean="0"/>
              <a:t>ТИПОВЫЕ ОШИБКИ</a:t>
            </a:r>
          </a:p>
          <a:p>
            <a:pPr algn="ctr"/>
            <a:endParaRPr lang="ru-RU" sz="2600" b="1" dirty="0" smtClean="0"/>
          </a:p>
          <a:p>
            <a:pPr marL="457200" indent="-457200" algn="ctr">
              <a:buAutoNum type="arabicParenR"/>
            </a:pPr>
            <a:r>
              <a:rPr lang="ru-RU" sz="2600" b="1" dirty="0" smtClean="0"/>
              <a:t>Отсутствует в образовательной организации;</a:t>
            </a:r>
          </a:p>
          <a:p>
            <a:pPr marL="457200" indent="-457200" algn="ctr">
              <a:buAutoNum type="arabicParenR"/>
            </a:pPr>
            <a:r>
              <a:rPr lang="ru-RU" sz="2600" b="1" dirty="0" smtClean="0"/>
              <a:t>Не отражаются мероприятия по данной теме проведенные с педагогическим коллективом</a:t>
            </a:r>
            <a:endParaRPr lang="ru-RU" sz="2600" b="1" dirty="0"/>
          </a:p>
        </p:txBody>
      </p:sp>
      <p:pic>
        <p:nvPicPr>
          <p:cNvPr id="2" name="Рисунок 1"/>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5327" t="-4425" r="5186" b="4425"/>
          <a:stretch/>
        </p:blipFill>
        <p:spPr>
          <a:xfrm>
            <a:off x="22206" y="374666"/>
            <a:ext cx="4140721" cy="5438275"/>
          </a:xfrm>
        </p:spPr>
      </p:pic>
    </p:spTree>
    <p:extLst>
      <p:ext uri="{BB962C8B-B14F-4D97-AF65-F5344CB8AC3E}">
        <p14:creationId xmlns:p14="http://schemas.microsoft.com/office/powerpoint/2010/main" val="8420828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95915" y="386911"/>
            <a:ext cx="10948524" cy="1200329"/>
          </a:xfrm>
          <a:prstGeom prst="rect">
            <a:avLst/>
          </a:prstGeom>
        </p:spPr>
        <p:txBody>
          <a:bodyPr wrap="square">
            <a:spAutoFit/>
          </a:bodyPr>
          <a:lstStyle/>
          <a:p>
            <a:pPr algn="ctr" fontAlgn="base"/>
            <a:r>
              <a:rPr lang="ru-RU" sz="3600" b="1" dirty="0">
                <a:latin typeface="Arial" panose="020B0604020202020204" pitchFamily="34" charset="0"/>
                <a:cs typeface="Arial" panose="020B0604020202020204" pitchFamily="34" charset="0"/>
                <a:hlinkClick r:id="rId2"/>
              </a:rPr>
              <a:t>Федеральный закон от 29.12.2012 N 273-ФЗ </a:t>
            </a:r>
            <a:endParaRPr lang="ru-RU" sz="3600" b="1" dirty="0" smtClean="0">
              <a:latin typeface="Arial" panose="020B0604020202020204" pitchFamily="34" charset="0"/>
              <a:cs typeface="Arial" panose="020B0604020202020204" pitchFamily="34" charset="0"/>
              <a:hlinkClick r:id="rId2"/>
            </a:endParaRPr>
          </a:p>
          <a:p>
            <a:pPr algn="ctr" fontAlgn="base"/>
            <a:r>
              <a:rPr lang="ru-RU" sz="3600" b="1" u="sng" dirty="0" smtClean="0">
                <a:latin typeface="Arial" panose="020B0604020202020204" pitchFamily="34" charset="0"/>
                <a:cs typeface="Arial" panose="020B0604020202020204" pitchFamily="34" charset="0"/>
                <a:hlinkClick r:id="rId2"/>
              </a:rPr>
              <a:t>"</a:t>
            </a:r>
            <a:r>
              <a:rPr lang="ru-RU" sz="3600" b="1" u="sng" dirty="0">
                <a:latin typeface="Arial" panose="020B0604020202020204" pitchFamily="34" charset="0"/>
                <a:cs typeface="Arial" panose="020B0604020202020204" pitchFamily="34" charset="0"/>
                <a:hlinkClick r:id="rId2"/>
              </a:rPr>
              <a:t>Об образовании в Российской Федерации</a:t>
            </a:r>
            <a:r>
              <a:rPr lang="ru-RU" sz="3600" b="1" dirty="0">
                <a:solidFill>
                  <a:srgbClr val="002060"/>
                </a:solidFill>
                <a:latin typeface="Arial" panose="020B0604020202020204" pitchFamily="34" charset="0"/>
                <a:cs typeface="Arial" panose="020B0604020202020204" pitchFamily="34" charset="0"/>
                <a:hlinkClick r:id="rId2"/>
              </a:rPr>
              <a:t>" </a:t>
            </a:r>
            <a:endParaRPr lang="ru-RU" sz="3600" b="1" dirty="0">
              <a:solidFill>
                <a:srgbClr val="002060"/>
              </a:solidFill>
              <a:latin typeface="Arial" panose="020B0604020202020204" pitchFamily="34" charset="0"/>
              <a:cs typeface="Arial" panose="020B0604020202020204" pitchFamily="34" charset="0"/>
            </a:endParaRPr>
          </a:p>
        </p:txBody>
      </p:sp>
      <p:sp>
        <p:nvSpPr>
          <p:cNvPr id="4" name="Прямоугольник 3"/>
          <p:cNvSpPr/>
          <p:nvPr/>
        </p:nvSpPr>
        <p:spPr>
          <a:xfrm>
            <a:off x="1155812" y="1801669"/>
            <a:ext cx="10220241" cy="4031873"/>
          </a:xfrm>
          <a:prstGeom prst="rect">
            <a:avLst/>
          </a:prstGeom>
        </p:spPr>
        <p:txBody>
          <a:bodyPr wrap="square">
            <a:spAutoFit/>
          </a:bodyPr>
          <a:lstStyle/>
          <a:p>
            <a:pPr algn="ctr" fontAlgn="base"/>
            <a:r>
              <a:rPr lang="ru-RU" sz="3200" b="1" dirty="0"/>
              <a:t>Статья 41. Охрана здоровья </a:t>
            </a:r>
            <a:r>
              <a:rPr lang="ru-RU" sz="3200" b="1" dirty="0" smtClean="0"/>
              <a:t>обучающихся</a:t>
            </a:r>
          </a:p>
          <a:p>
            <a:pPr fontAlgn="base"/>
            <a:r>
              <a:rPr lang="ru-RU" sz="3200" dirty="0" smtClean="0"/>
              <a:t>Охрана </a:t>
            </a:r>
            <a:r>
              <a:rPr lang="ru-RU" sz="3200" dirty="0"/>
              <a:t>здоровья обучающихся включает в себя</a:t>
            </a:r>
            <a:r>
              <a:rPr lang="ru-RU" sz="3200" dirty="0" smtClean="0"/>
              <a:t>:</a:t>
            </a:r>
          </a:p>
          <a:p>
            <a:pPr algn="just" fontAlgn="base"/>
            <a:r>
              <a:rPr lang="ru-RU" sz="3200" dirty="0" smtClean="0"/>
              <a:t>7) профилактику </a:t>
            </a:r>
            <a:r>
              <a:rPr lang="ru-RU" sz="3200" dirty="0"/>
              <a:t>и запрещение курения табака или потребления никотинсодержащей продукции, употребления алкогольных, слабоалкогольных напитков, пива, наркотических средств и психотропных веществ, их прекурсоров и аналогов и других одурманивающих </a:t>
            </a:r>
            <a:r>
              <a:rPr lang="ru-RU" sz="3200" dirty="0" smtClean="0"/>
              <a:t>веществ</a:t>
            </a:r>
            <a:endParaRPr lang="ru-RU"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1108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162927" y="699519"/>
            <a:ext cx="7507703" cy="1938992"/>
          </a:xfrm>
          <a:prstGeom prst="rect">
            <a:avLst/>
          </a:prstGeom>
        </p:spPr>
        <p:txBody>
          <a:bodyPr wrap="square">
            <a:spAutoFit/>
          </a:bodyPr>
          <a:lstStyle/>
          <a:p>
            <a:pPr lvl="0" algn="ctr"/>
            <a:r>
              <a:rPr lang="ru-RU" sz="2400" b="1" dirty="0"/>
              <a:t>Куратор кабинета профилактики два раза в </a:t>
            </a:r>
            <a:r>
              <a:rPr lang="ru-RU" sz="2400" b="1" dirty="0" smtClean="0"/>
              <a:t>год</a:t>
            </a:r>
          </a:p>
          <a:p>
            <a:pPr lvl="0" algn="ctr"/>
            <a:r>
              <a:rPr lang="ru-RU" sz="2400" b="1" dirty="0" smtClean="0"/>
              <a:t> </a:t>
            </a:r>
            <a:r>
              <a:rPr lang="ru-RU" sz="2400" b="1" dirty="0"/>
              <a:t>(за период работы </a:t>
            </a:r>
            <a:r>
              <a:rPr lang="ru-RU" sz="2400" b="1" dirty="0" smtClean="0"/>
              <a:t>с </a:t>
            </a:r>
            <a:r>
              <a:rPr lang="ru-RU" sz="2400" b="1" dirty="0"/>
              <a:t>1 сентября по 31 декабря, </a:t>
            </a:r>
            <a:endParaRPr lang="ru-RU" sz="2400" b="1" dirty="0" smtClean="0"/>
          </a:p>
          <a:p>
            <a:pPr lvl="0" algn="ctr"/>
            <a:r>
              <a:rPr lang="ru-RU" sz="2400" b="1" dirty="0" smtClean="0"/>
              <a:t>с </a:t>
            </a:r>
            <a:r>
              <a:rPr lang="ru-RU" sz="2400" b="1" dirty="0"/>
              <a:t>1 января по 30 июня) </a:t>
            </a:r>
            <a:endParaRPr lang="ru-RU" sz="2400" b="1" dirty="0" smtClean="0"/>
          </a:p>
          <a:p>
            <a:pPr lvl="0" algn="ctr"/>
            <a:r>
              <a:rPr lang="ru-RU" sz="2400" b="1" dirty="0" smtClean="0"/>
              <a:t>проводит </a:t>
            </a:r>
            <a:r>
              <a:rPr lang="ru-RU" sz="2400" b="1" dirty="0"/>
              <a:t>анализ   деятельности кабинета </a:t>
            </a:r>
            <a:r>
              <a:rPr lang="ru-RU" sz="2400" b="1" dirty="0" smtClean="0"/>
              <a:t>профилактики</a:t>
            </a:r>
            <a:endParaRPr lang="ru-RU" sz="2400" b="1" dirty="0"/>
          </a:p>
        </p:txBody>
      </p:sp>
      <p:sp>
        <p:nvSpPr>
          <p:cNvPr id="4" name="Прямоугольник 3"/>
          <p:cNvSpPr/>
          <p:nvPr/>
        </p:nvSpPr>
        <p:spPr>
          <a:xfrm>
            <a:off x="4259179" y="2828834"/>
            <a:ext cx="6954253" cy="4708981"/>
          </a:xfrm>
          <a:prstGeom prst="rect">
            <a:avLst/>
          </a:prstGeom>
        </p:spPr>
        <p:txBody>
          <a:bodyPr wrap="square">
            <a:spAutoFit/>
          </a:bodyPr>
          <a:lstStyle/>
          <a:p>
            <a:pPr algn="ctr"/>
            <a:r>
              <a:rPr lang="ru-RU" sz="2600" b="1" u="sng" dirty="0" smtClean="0"/>
              <a:t>ТИПОВЫЕ  ОШИБКИ</a:t>
            </a:r>
          </a:p>
          <a:p>
            <a:pPr algn="ctr"/>
            <a:endParaRPr lang="ru-RU" sz="800" b="1" dirty="0" smtClean="0"/>
          </a:p>
          <a:p>
            <a:pPr algn="ctr"/>
            <a:r>
              <a:rPr lang="ru-RU" sz="2600" b="1" dirty="0" smtClean="0"/>
              <a:t>1</a:t>
            </a:r>
            <a:r>
              <a:rPr lang="ru-RU" sz="2400" b="1" dirty="0" smtClean="0"/>
              <a:t>) Отчет предоставляется не в установленные сроки;</a:t>
            </a:r>
          </a:p>
          <a:p>
            <a:pPr algn="ctr"/>
            <a:r>
              <a:rPr lang="ru-RU" sz="2400" b="1" dirty="0" smtClean="0"/>
              <a:t>2) Имеются арифметические ошибки;</a:t>
            </a:r>
          </a:p>
          <a:p>
            <a:pPr algn="ctr"/>
            <a:r>
              <a:rPr lang="ru-RU" sz="2400" b="1" dirty="0" smtClean="0"/>
              <a:t>3) Указываются все мероприятия, проведенные в рамках воспитательной работы;</a:t>
            </a:r>
          </a:p>
          <a:p>
            <a:pPr algn="ctr"/>
            <a:r>
              <a:rPr lang="ru-RU" sz="2400" b="1" dirty="0" smtClean="0"/>
              <a:t>4) Мероприятия не совпадают с журналом профилактических мероприятий, отсутствуют подтверждающие документы</a:t>
            </a:r>
          </a:p>
          <a:p>
            <a:pPr algn="ctr"/>
            <a:endParaRPr lang="ru-RU" sz="2400" b="1" dirty="0" smtClean="0"/>
          </a:p>
          <a:p>
            <a:pPr algn="ctr"/>
            <a:endParaRPr lang="ru-RU" sz="2400" b="1" dirty="0" smtClean="0"/>
          </a:p>
          <a:p>
            <a:pPr algn="ctr"/>
            <a:endParaRPr lang="ru-RU" sz="2400" b="1" dirty="0" smtClean="0"/>
          </a:p>
        </p:txBody>
      </p:sp>
      <p:pic>
        <p:nvPicPr>
          <p:cNvPr id="2" name="Рисунок 1"/>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24237" r="21700"/>
          <a:stretch/>
        </p:blipFill>
        <p:spPr>
          <a:xfrm>
            <a:off x="144379" y="0"/>
            <a:ext cx="3708001" cy="6701590"/>
          </a:xfrm>
        </p:spPr>
      </p:pic>
    </p:spTree>
    <p:extLst>
      <p:ext uri="{BB962C8B-B14F-4D97-AF65-F5344CB8AC3E}">
        <p14:creationId xmlns:p14="http://schemas.microsoft.com/office/powerpoint/2010/main" val="1361148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669632" y="182161"/>
            <a:ext cx="7507703" cy="2862322"/>
          </a:xfrm>
          <a:prstGeom prst="rect">
            <a:avLst/>
          </a:prstGeom>
        </p:spPr>
        <p:txBody>
          <a:bodyPr wrap="square">
            <a:spAutoFit/>
          </a:bodyPr>
          <a:lstStyle/>
          <a:p>
            <a:pPr lvl="0" algn="just"/>
            <a:r>
              <a:rPr lang="ru-RU" sz="2000" b="1" dirty="0"/>
              <a:t>Образовательные организации направляют отчет о работе кабинета профилактики, подготовленный в порядке, указанном в пункте </a:t>
            </a:r>
            <a:r>
              <a:rPr lang="ru-RU" sz="2000" b="1" dirty="0" smtClean="0"/>
              <a:t>6 инструктивно-методических </a:t>
            </a:r>
            <a:r>
              <a:rPr lang="ru-RU" sz="2000" b="1" dirty="0"/>
              <a:t>указаний, в областное государственное казенное учреждение «Центр профилактики наркомании» в следующие сроки:</a:t>
            </a:r>
          </a:p>
          <a:p>
            <a:pPr algn="just"/>
            <a:r>
              <a:rPr lang="ru-RU" sz="2000" b="1" dirty="0"/>
              <a:t>за </a:t>
            </a:r>
            <a:r>
              <a:rPr lang="en-US" sz="2000" b="1" dirty="0"/>
              <a:t>I</a:t>
            </a:r>
            <a:r>
              <a:rPr lang="ru-RU" sz="2000" b="1" dirty="0"/>
              <a:t> полугодие текущего учебного года (данные с 1 сентября по                     31 декабря) – до 15 января текущего года;</a:t>
            </a:r>
          </a:p>
          <a:p>
            <a:pPr algn="just"/>
            <a:r>
              <a:rPr lang="ru-RU" sz="2000" b="1" dirty="0"/>
              <a:t>за </a:t>
            </a:r>
            <a:r>
              <a:rPr lang="en-US" sz="2000" b="1" dirty="0"/>
              <a:t>II</a:t>
            </a:r>
            <a:r>
              <a:rPr lang="ru-RU" sz="2000" b="1" dirty="0"/>
              <a:t> полугодие текущего учебного года (данные с 1 января по 30 июня) – до 5 июля текущего года.</a:t>
            </a:r>
          </a:p>
        </p:txBody>
      </p:sp>
      <p:sp>
        <p:nvSpPr>
          <p:cNvPr id="4" name="Прямоугольник 3"/>
          <p:cNvSpPr/>
          <p:nvPr/>
        </p:nvSpPr>
        <p:spPr>
          <a:xfrm>
            <a:off x="4427621" y="3078722"/>
            <a:ext cx="6954253" cy="3600986"/>
          </a:xfrm>
          <a:prstGeom prst="rect">
            <a:avLst/>
          </a:prstGeom>
        </p:spPr>
        <p:txBody>
          <a:bodyPr wrap="square">
            <a:spAutoFit/>
          </a:bodyPr>
          <a:lstStyle/>
          <a:p>
            <a:pPr lvl="0" algn="just"/>
            <a:r>
              <a:rPr lang="ru-RU" sz="1900" b="1" dirty="0"/>
              <a:t>Сводный отчет о деятельности кабинетов профилактики областное государственное казенное учреждение «Центр профилактики наркомании» направляет в Государственное казенное учреждение Иркутской области «Центр психолого-педагогической, медицинской и социальной помощи, профилактики, реабилитации и коррекции», подведомственное министерству образования Иркутской области, в следующие сроки:</a:t>
            </a:r>
          </a:p>
          <a:p>
            <a:pPr algn="just"/>
            <a:r>
              <a:rPr lang="ru-RU" sz="1900" b="1" dirty="0"/>
              <a:t>за </a:t>
            </a:r>
            <a:r>
              <a:rPr lang="en-US" sz="1900" b="1" dirty="0"/>
              <a:t>I</a:t>
            </a:r>
            <a:r>
              <a:rPr lang="ru-RU" sz="1900" b="1" dirty="0"/>
              <a:t> полугодие текущего учебного года (данные с 1 сентября по                     31 декабря) – до 1 марта текущего года;</a:t>
            </a:r>
          </a:p>
          <a:p>
            <a:pPr algn="just"/>
            <a:r>
              <a:rPr lang="ru-RU" sz="1900" b="1" dirty="0"/>
              <a:t>за </a:t>
            </a:r>
            <a:r>
              <a:rPr lang="en-US" sz="1900" b="1" dirty="0"/>
              <a:t>II</a:t>
            </a:r>
            <a:r>
              <a:rPr lang="ru-RU" sz="1900" b="1" dirty="0"/>
              <a:t> полугодие текущего учебного года (данные с 1 января по 30 июня) – до 1 сентября текущего года.</a:t>
            </a:r>
          </a:p>
        </p:txBody>
      </p:sp>
      <p:pic>
        <p:nvPicPr>
          <p:cNvPr id="2" name="Рисунок 1"/>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24237" r="21700"/>
          <a:stretch/>
        </p:blipFill>
        <p:spPr>
          <a:xfrm>
            <a:off x="144379" y="0"/>
            <a:ext cx="3525253" cy="6701590"/>
          </a:xfrm>
        </p:spPr>
      </p:pic>
    </p:spTree>
    <p:extLst>
      <p:ext uri="{BB962C8B-B14F-4D97-AF65-F5344CB8AC3E}">
        <p14:creationId xmlns:p14="http://schemas.microsoft.com/office/powerpoint/2010/main" val="22721921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2010176733"/>
              </p:ext>
            </p:extLst>
          </p:nvPr>
        </p:nvGraphicFramePr>
        <p:xfrm>
          <a:off x="575097" y="934833"/>
          <a:ext cx="10552979" cy="5240477"/>
        </p:xfrm>
        <a:graphic>
          <a:graphicData uri="http://schemas.openxmlformats.org/drawingml/2006/table">
            <a:tbl>
              <a:tblPr firstRow="1" firstCol="1" bandRow="1">
                <a:tableStyleId>{5C22544A-7EE6-4342-B048-85BDC9FD1C3A}</a:tableStyleId>
              </a:tblPr>
              <a:tblGrid>
                <a:gridCol w="354294">
                  <a:extLst>
                    <a:ext uri="{9D8B030D-6E8A-4147-A177-3AD203B41FA5}">
                      <a16:colId xmlns:a16="http://schemas.microsoft.com/office/drawing/2014/main" val="20000"/>
                    </a:ext>
                  </a:extLst>
                </a:gridCol>
                <a:gridCol w="512728">
                  <a:extLst>
                    <a:ext uri="{9D8B030D-6E8A-4147-A177-3AD203B41FA5}">
                      <a16:colId xmlns:a16="http://schemas.microsoft.com/office/drawing/2014/main" val="20001"/>
                    </a:ext>
                  </a:extLst>
                </a:gridCol>
                <a:gridCol w="530193">
                  <a:extLst>
                    <a:ext uri="{9D8B030D-6E8A-4147-A177-3AD203B41FA5}">
                      <a16:colId xmlns:a16="http://schemas.microsoft.com/office/drawing/2014/main" val="20002"/>
                    </a:ext>
                  </a:extLst>
                </a:gridCol>
                <a:gridCol w="530193">
                  <a:extLst>
                    <a:ext uri="{9D8B030D-6E8A-4147-A177-3AD203B41FA5}">
                      <a16:colId xmlns:a16="http://schemas.microsoft.com/office/drawing/2014/main" val="20003"/>
                    </a:ext>
                  </a:extLst>
                </a:gridCol>
                <a:gridCol w="531440">
                  <a:extLst>
                    <a:ext uri="{9D8B030D-6E8A-4147-A177-3AD203B41FA5}">
                      <a16:colId xmlns:a16="http://schemas.microsoft.com/office/drawing/2014/main" val="20004"/>
                    </a:ext>
                  </a:extLst>
                </a:gridCol>
                <a:gridCol w="530193">
                  <a:extLst>
                    <a:ext uri="{9D8B030D-6E8A-4147-A177-3AD203B41FA5}">
                      <a16:colId xmlns:a16="http://schemas.microsoft.com/office/drawing/2014/main" val="20005"/>
                    </a:ext>
                  </a:extLst>
                </a:gridCol>
                <a:gridCol w="530193">
                  <a:extLst>
                    <a:ext uri="{9D8B030D-6E8A-4147-A177-3AD203B41FA5}">
                      <a16:colId xmlns:a16="http://schemas.microsoft.com/office/drawing/2014/main" val="20006"/>
                    </a:ext>
                  </a:extLst>
                </a:gridCol>
                <a:gridCol w="530193">
                  <a:extLst>
                    <a:ext uri="{9D8B030D-6E8A-4147-A177-3AD203B41FA5}">
                      <a16:colId xmlns:a16="http://schemas.microsoft.com/office/drawing/2014/main" val="20007"/>
                    </a:ext>
                  </a:extLst>
                </a:gridCol>
                <a:gridCol w="530193">
                  <a:extLst>
                    <a:ext uri="{9D8B030D-6E8A-4147-A177-3AD203B41FA5}">
                      <a16:colId xmlns:a16="http://schemas.microsoft.com/office/drawing/2014/main" val="20008"/>
                    </a:ext>
                  </a:extLst>
                </a:gridCol>
                <a:gridCol w="531440">
                  <a:extLst>
                    <a:ext uri="{9D8B030D-6E8A-4147-A177-3AD203B41FA5}">
                      <a16:colId xmlns:a16="http://schemas.microsoft.com/office/drawing/2014/main" val="20009"/>
                    </a:ext>
                  </a:extLst>
                </a:gridCol>
                <a:gridCol w="530193">
                  <a:extLst>
                    <a:ext uri="{9D8B030D-6E8A-4147-A177-3AD203B41FA5}">
                      <a16:colId xmlns:a16="http://schemas.microsoft.com/office/drawing/2014/main" val="20010"/>
                    </a:ext>
                  </a:extLst>
                </a:gridCol>
                <a:gridCol w="530193">
                  <a:extLst>
                    <a:ext uri="{9D8B030D-6E8A-4147-A177-3AD203B41FA5}">
                      <a16:colId xmlns:a16="http://schemas.microsoft.com/office/drawing/2014/main" val="20011"/>
                    </a:ext>
                  </a:extLst>
                </a:gridCol>
                <a:gridCol w="530193">
                  <a:extLst>
                    <a:ext uri="{9D8B030D-6E8A-4147-A177-3AD203B41FA5}">
                      <a16:colId xmlns:a16="http://schemas.microsoft.com/office/drawing/2014/main" val="20012"/>
                    </a:ext>
                  </a:extLst>
                </a:gridCol>
                <a:gridCol w="711083">
                  <a:extLst>
                    <a:ext uri="{9D8B030D-6E8A-4147-A177-3AD203B41FA5}">
                      <a16:colId xmlns:a16="http://schemas.microsoft.com/office/drawing/2014/main" val="20013"/>
                    </a:ext>
                  </a:extLst>
                </a:gridCol>
                <a:gridCol w="530193">
                  <a:extLst>
                    <a:ext uri="{9D8B030D-6E8A-4147-A177-3AD203B41FA5}">
                      <a16:colId xmlns:a16="http://schemas.microsoft.com/office/drawing/2014/main" val="20014"/>
                    </a:ext>
                  </a:extLst>
                </a:gridCol>
                <a:gridCol w="531440">
                  <a:extLst>
                    <a:ext uri="{9D8B030D-6E8A-4147-A177-3AD203B41FA5}">
                      <a16:colId xmlns:a16="http://schemas.microsoft.com/office/drawing/2014/main" val="20015"/>
                    </a:ext>
                  </a:extLst>
                </a:gridCol>
                <a:gridCol w="530193">
                  <a:extLst>
                    <a:ext uri="{9D8B030D-6E8A-4147-A177-3AD203B41FA5}">
                      <a16:colId xmlns:a16="http://schemas.microsoft.com/office/drawing/2014/main" val="20016"/>
                    </a:ext>
                  </a:extLst>
                </a:gridCol>
                <a:gridCol w="711083">
                  <a:extLst>
                    <a:ext uri="{9D8B030D-6E8A-4147-A177-3AD203B41FA5}">
                      <a16:colId xmlns:a16="http://schemas.microsoft.com/office/drawing/2014/main" val="20017"/>
                    </a:ext>
                  </a:extLst>
                </a:gridCol>
                <a:gridCol w="530193">
                  <a:extLst>
                    <a:ext uri="{9D8B030D-6E8A-4147-A177-3AD203B41FA5}">
                      <a16:colId xmlns:a16="http://schemas.microsoft.com/office/drawing/2014/main" val="20018"/>
                    </a:ext>
                  </a:extLst>
                </a:gridCol>
                <a:gridCol w="307155">
                  <a:extLst>
                    <a:ext uri="{9D8B030D-6E8A-4147-A177-3AD203B41FA5}">
                      <a16:colId xmlns:a16="http://schemas.microsoft.com/office/drawing/2014/main" val="20019"/>
                    </a:ext>
                  </a:extLst>
                </a:gridCol>
              </a:tblGrid>
              <a:tr h="634673">
                <a:tc gridSpan="5">
                  <a:txBody>
                    <a:bodyPr/>
                    <a:lstStyle/>
                    <a:p>
                      <a:pPr algn="ctr">
                        <a:lnSpc>
                          <a:spcPct val="115000"/>
                        </a:lnSpc>
                        <a:spcAft>
                          <a:spcPts val="1000"/>
                        </a:spcAft>
                      </a:pPr>
                      <a:r>
                        <a:rPr lang="ru-RU" sz="1400" dirty="0">
                          <a:effectLst/>
                          <a:latin typeface="Times New Roman" panose="02020603050405020304" pitchFamily="18" charset="0"/>
                          <a:cs typeface="Times New Roman" panose="02020603050405020304" pitchFamily="18" charset="0"/>
                        </a:rPr>
                        <a:t>Обучающиеся, состоящие на учете на начало  отчетного периода</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lnSpc>
                          <a:spcPct val="115000"/>
                        </a:lnSpc>
                        <a:spcAft>
                          <a:spcPts val="1000"/>
                        </a:spcAft>
                      </a:pPr>
                      <a:r>
                        <a:rPr lang="ru-RU" sz="1400" dirty="0">
                          <a:effectLst/>
                          <a:latin typeface="Times New Roman" panose="02020603050405020304" pitchFamily="18" charset="0"/>
                          <a:cs typeface="Times New Roman" panose="02020603050405020304" pitchFamily="18" charset="0"/>
                        </a:rPr>
                        <a:t>Обучающиеся, поставленные на учет в отчетном периоде</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Обучающиеся, </a:t>
                      </a:r>
                    </a:p>
                    <a:p>
                      <a:pPr algn="ctr">
                        <a:lnSpc>
                          <a:spcPct val="115000"/>
                        </a:lnSpc>
                        <a:spcAft>
                          <a:spcPts val="1000"/>
                        </a:spcAft>
                      </a:pPr>
                      <a:r>
                        <a:rPr lang="ru-RU" sz="1400">
                          <a:effectLst/>
                          <a:latin typeface="Times New Roman" panose="02020603050405020304" pitchFamily="18" charset="0"/>
                          <a:cs typeface="Times New Roman" panose="02020603050405020304" pitchFamily="18" charset="0"/>
                        </a:rPr>
                        <a:t>снятые с учета в течение отчетного периода</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Обучающиеся, состоящие на учете на конец отчетного периода</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2526145">
                <a:tc>
                  <a:txBody>
                    <a:bodyPr/>
                    <a:lstStyle/>
                    <a:p>
                      <a:pPr marL="71755" marR="71755" algn="ctr">
                        <a:lnSpc>
                          <a:spcPct val="115000"/>
                        </a:lnSpc>
                        <a:spcAft>
                          <a:spcPts val="1000"/>
                        </a:spcAft>
                      </a:pPr>
                      <a:r>
                        <a:rPr lang="ru-RU" sz="800" dirty="0">
                          <a:effectLst/>
                        </a:rPr>
                        <a:t>Всего</a:t>
                      </a:r>
                      <a:endParaRPr lang="ru-RU" sz="1100" dirty="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800">
                          <a:effectLst/>
                        </a:rPr>
                        <a:t>за устойчивое курение</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употребление спиртных напитков</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употребление токсических веществ</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употребление наркотиков</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Всего</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устойчивое курение</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употребление спиртных напитков</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употребление токсических веществ</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употребление наркотиков</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a:effectLst/>
                          <a:latin typeface="Times New Roman" panose="02020603050405020304" pitchFamily="18" charset="0"/>
                          <a:cs typeface="Times New Roman" panose="02020603050405020304" pitchFamily="18" charset="0"/>
                        </a:rPr>
                        <a:t>Всего</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устойчивое курение</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a:effectLst/>
                          <a:latin typeface="Times New Roman" panose="02020603050405020304" pitchFamily="18" charset="0"/>
                          <a:cs typeface="Times New Roman" panose="02020603050405020304" pitchFamily="18" charset="0"/>
                        </a:rPr>
                        <a:t>за употребление спиртных напитков</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a:effectLst/>
                          <a:latin typeface="Times New Roman" panose="02020603050405020304" pitchFamily="18" charset="0"/>
                          <a:cs typeface="Times New Roman" panose="02020603050405020304" pitchFamily="18" charset="0"/>
                        </a:rPr>
                        <a:t>за употребление токсических веществ</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a:effectLst/>
                          <a:latin typeface="Times New Roman" panose="02020603050405020304" pitchFamily="18" charset="0"/>
                          <a:cs typeface="Times New Roman" panose="02020603050405020304" pitchFamily="18" charset="0"/>
                        </a:rPr>
                        <a:t>за употребление наркотиков</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a:effectLst/>
                          <a:latin typeface="Times New Roman" panose="02020603050405020304" pitchFamily="18" charset="0"/>
                          <a:cs typeface="Times New Roman" panose="02020603050405020304" pitchFamily="18" charset="0"/>
                        </a:rPr>
                        <a:t>Всего</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a:effectLst/>
                          <a:latin typeface="Times New Roman" panose="02020603050405020304" pitchFamily="18" charset="0"/>
                          <a:cs typeface="Times New Roman" panose="02020603050405020304" pitchFamily="18" charset="0"/>
                        </a:rPr>
                        <a:t>за устойчивое курение</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a:effectLst/>
                          <a:latin typeface="Times New Roman" panose="02020603050405020304" pitchFamily="18" charset="0"/>
                          <a:cs typeface="Times New Roman" panose="02020603050405020304" pitchFamily="18" charset="0"/>
                        </a:rPr>
                        <a:t>за употребление спиртных напитков</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употребление токсических веществ</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употребление наркотиков</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extLst>
                  <a:ext uri="{0D108BD9-81ED-4DB2-BD59-A6C34878D82A}">
                    <a16:rowId xmlns:a16="http://schemas.microsoft.com/office/drawing/2014/main" val="10001"/>
                  </a:ext>
                </a:extLst>
              </a:tr>
              <a:tr h="1822070">
                <a:tc>
                  <a:txBody>
                    <a:bodyPr/>
                    <a:lstStyle/>
                    <a:p>
                      <a:pPr marL="71755" marR="71755" algn="ctr">
                        <a:lnSpc>
                          <a:spcPct val="115000"/>
                        </a:lnSpc>
                        <a:spcAft>
                          <a:spcPts val="1000"/>
                        </a:spcAft>
                      </a:pPr>
                      <a:r>
                        <a:rPr lang="ru-RU" sz="1100" dirty="0" smtClean="0">
                          <a:effectLst/>
                          <a:latin typeface="Calibri"/>
                          <a:ea typeface="Calibri"/>
                          <a:cs typeface="Times New Roman"/>
                        </a:rPr>
                        <a:t>9</a:t>
                      </a:r>
                      <a:endParaRPr lang="ru-RU" sz="1100" dirty="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1100" dirty="0" smtClean="0">
                          <a:effectLst/>
                          <a:latin typeface="Calibri"/>
                          <a:ea typeface="Calibri"/>
                          <a:cs typeface="Times New Roman"/>
                        </a:rPr>
                        <a:t>5</a:t>
                      </a:r>
                      <a:endParaRPr lang="ru-RU" sz="1100" dirty="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2</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0</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0</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0</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0</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0</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smtClean="0">
                          <a:effectLst/>
                          <a:latin typeface="Times New Roman" panose="02020603050405020304" pitchFamily="18" charset="0"/>
                          <a:ea typeface="Calibri"/>
                          <a:cs typeface="Times New Roman" panose="02020603050405020304" pitchFamily="18" charset="0"/>
                        </a:rPr>
                        <a:t>8</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6</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0</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extLst>
                  <a:ext uri="{0D108BD9-81ED-4DB2-BD59-A6C34878D82A}">
                    <a16:rowId xmlns:a16="http://schemas.microsoft.com/office/drawing/2014/main" val="10002"/>
                  </a:ext>
                </a:extLst>
              </a:tr>
              <a:tr h="29170">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dirty="0">
                          <a:effectLst/>
                        </a:rPr>
                        <a:t> </a:t>
                      </a:r>
                      <a:endParaRPr lang="ru-RU" sz="1100" dirty="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dirty="0">
                          <a:effectLst/>
                        </a:rPr>
                        <a:t> </a:t>
                      </a:r>
                      <a:endParaRPr lang="ru-RU" sz="1100" dirty="0">
                        <a:effectLst/>
                        <a:latin typeface="Calibri"/>
                        <a:ea typeface="Calibri"/>
                        <a:cs typeface="Times New Roman"/>
                      </a:endParaRPr>
                    </a:p>
                  </a:txBody>
                  <a:tcPr marL="68580" marR="68580" marT="0" marB="0" vert="vert27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18963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8048" y="1157370"/>
            <a:ext cx="10549813" cy="550108"/>
          </a:xfrm>
        </p:spPr>
        <p:txBody>
          <a:bodyPr>
            <a:noAutofit/>
          </a:bodyPr>
          <a:lstStyle/>
          <a:p>
            <a:pPr algn="ctr"/>
            <a:r>
              <a:rPr lang="ru-RU" sz="3700" dirty="0">
                <a:latin typeface="Times New Roman" panose="02020603050405020304" pitchFamily="18" charset="0"/>
                <a:cs typeface="Times New Roman" panose="02020603050405020304" pitchFamily="18" charset="0"/>
              </a:rPr>
              <a:t>   </a:t>
            </a:r>
            <a:r>
              <a:rPr lang="ru-RU" sz="3200" i="1" dirty="0">
                <a:latin typeface="Times New Roman" panose="02020603050405020304" pitchFamily="18" charset="0"/>
                <a:cs typeface="Times New Roman" panose="02020603050405020304" pitchFamily="18" charset="0"/>
              </a:rPr>
              <a:t>Выделен ли раздел на сайте образовательной организации «Кабинет профилактики» и чем он наполнен?</a:t>
            </a:r>
            <a:br>
              <a:rPr lang="ru-RU" sz="3200" i="1" dirty="0">
                <a:latin typeface="Times New Roman" panose="02020603050405020304" pitchFamily="18" charset="0"/>
                <a:cs typeface="Times New Roman" panose="02020603050405020304" pitchFamily="18" charset="0"/>
              </a:rPr>
            </a:br>
            <a:r>
              <a:rPr lang="ru-RU" sz="3200" dirty="0">
                <a:latin typeface="Times New Roman" panose="02020603050405020304" pitchFamily="18" charset="0"/>
                <a:cs typeface="Times New Roman" panose="02020603050405020304" pitchFamily="18" charset="0"/>
              </a:rPr>
              <a:t> </a:t>
            </a:r>
          </a:p>
        </p:txBody>
      </p:sp>
      <p:pic>
        <p:nvPicPr>
          <p:cNvPr id="4" name="Объект 3"/>
          <p:cNvPicPr>
            <a:picLocks noGrp="1" noChangeAspect="1"/>
          </p:cNvPicPr>
          <p:nvPr>
            <p:ph idx="1"/>
          </p:nvPr>
        </p:nvPicPr>
        <p:blipFill rotWithShape="1">
          <a:blip r:embed="rId3"/>
          <a:srcRect l="6657" t="10716" r="7487" b="10544"/>
          <a:stretch/>
        </p:blipFill>
        <p:spPr>
          <a:xfrm>
            <a:off x="48074" y="1749793"/>
            <a:ext cx="5951916" cy="2832315"/>
          </a:xfrm>
          <a:prstGeom prst="rect">
            <a:avLst/>
          </a:prstGeom>
        </p:spPr>
      </p:pic>
      <p:pic>
        <p:nvPicPr>
          <p:cNvPr id="5" name="Рисунок 4"/>
          <p:cNvPicPr>
            <a:picLocks noChangeAspect="1"/>
          </p:cNvPicPr>
          <p:nvPr/>
        </p:nvPicPr>
        <p:blipFill rotWithShape="1">
          <a:blip r:embed="rId4"/>
          <a:srcRect l="23261" t="11033" r="6957" b="11739"/>
          <a:stretch/>
        </p:blipFill>
        <p:spPr>
          <a:xfrm>
            <a:off x="5999989" y="1749793"/>
            <a:ext cx="4320480" cy="2688299"/>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9605" y="195397"/>
            <a:ext cx="1328443" cy="1326729"/>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615795"/>
            <a:ext cx="3023659" cy="2297628"/>
          </a:xfrm>
          <a:prstGeom prst="rect">
            <a:avLst/>
          </a:prstGeom>
        </p:spPr>
      </p:pic>
      <p:pic>
        <p:nvPicPr>
          <p:cNvPr id="9" name="Рисунок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04751" y="1879713"/>
            <a:ext cx="1472164" cy="2297628"/>
          </a:xfrm>
          <a:prstGeom prst="rect">
            <a:avLst/>
          </a:prstGeom>
        </p:spPr>
      </p:pic>
      <p:pic>
        <p:nvPicPr>
          <p:cNvPr id="10" name="Рисунок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23659" y="4610327"/>
            <a:ext cx="3273863" cy="2342863"/>
          </a:xfrm>
          <a:prstGeom prst="rect">
            <a:avLst/>
          </a:prstGeom>
        </p:spPr>
      </p:pic>
      <p:pic>
        <p:nvPicPr>
          <p:cNvPr id="11" name="Рисунок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96723" y="4593177"/>
            <a:ext cx="3024459" cy="2342863"/>
          </a:xfrm>
          <a:prstGeom prst="rect">
            <a:avLst/>
          </a:prstGeom>
        </p:spPr>
      </p:pic>
      <p:pic>
        <p:nvPicPr>
          <p:cNvPr id="12" name="Рисунок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21181" y="4610327"/>
            <a:ext cx="2870820" cy="2303096"/>
          </a:xfrm>
          <a:prstGeom prst="rect">
            <a:avLst/>
          </a:prstGeom>
        </p:spPr>
      </p:pic>
    </p:spTree>
    <p:extLst>
      <p:ext uri="{BB962C8B-B14F-4D97-AF65-F5344CB8AC3E}">
        <p14:creationId xmlns:p14="http://schemas.microsoft.com/office/powerpoint/2010/main" val="19001340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411362" y="1336323"/>
            <a:ext cx="7169923" cy="2031325"/>
          </a:xfrm>
          <a:prstGeom prst="rect">
            <a:avLst/>
          </a:prstGeom>
        </p:spPr>
        <p:txBody>
          <a:bodyPr wrap="square">
            <a:spAutoFit/>
          </a:bodyPr>
          <a:lstStyle/>
          <a:p>
            <a:pPr lvl="0" algn="ctr"/>
            <a:r>
              <a:rPr lang="ru-RU" b="1" dirty="0" smtClean="0"/>
              <a:t>ЧТО РАЗМЕСТИТЬ В РАЗДЕЛЕ?</a:t>
            </a:r>
          </a:p>
          <a:p>
            <a:pPr lvl="0" algn="ctr"/>
            <a:r>
              <a:rPr lang="ru-RU" dirty="0" smtClean="0"/>
              <a:t>приказ </a:t>
            </a:r>
            <a:r>
              <a:rPr lang="ru-RU" dirty="0"/>
              <a:t>о создании кабинета профилактики, Положение о кабинете профилактики и </a:t>
            </a:r>
            <a:r>
              <a:rPr lang="ru-RU" dirty="0" smtClean="0"/>
              <a:t>другие, </a:t>
            </a:r>
            <a:r>
              <a:rPr lang="ru-RU" dirty="0"/>
              <a:t>информация о кураторе кабинета профилактики, план работы кабинета профилактики на текущий учебный год,  методические </a:t>
            </a:r>
            <a:r>
              <a:rPr lang="ru-RU" dirty="0" smtClean="0"/>
              <a:t>и информационные материалы </a:t>
            </a:r>
            <a:r>
              <a:rPr lang="ru-RU" dirty="0"/>
              <a:t>о негативных последствиях употребления наркотических средств и психотропных веществ и участия в их незаконном </a:t>
            </a:r>
            <a:r>
              <a:rPr lang="ru-RU" dirty="0" smtClean="0"/>
              <a:t>обороте</a:t>
            </a:r>
            <a:endParaRPr lang="ru-RU" sz="2400" b="1" dirty="0"/>
          </a:p>
        </p:txBody>
      </p:sp>
      <p:sp>
        <p:nvSpPr>
          <p:cNvPr id="4" name="Прямоугольник 3"/>
          <p:cNvSpPr/>
          <p:nvPr/>
        </p:nvSpPr>
        <p:spPr>
          <a:xfrm>
            <a:off x="4411362" y="3451868"/>
            <a:ext cx="7230977" cy="3216265"/>
          </a:xfrm>
          <a:prstGeom prst="rect">
            <a:avLst/>
          </a:prstGeom>
        </p:spPr>
        <p:txBody>
          <a:bodyPr wrap="square">
            <a:spAutoFit/>
          </a:bodyPr>
          <a:lstStyle/>
          <a:p>
            <a:pPr algn="ctr"/>
            <a:r>
              <a:rPr lang="ru-RU" sz="2400" b="1" u="sng" dirty="0" smtClean="0"/>
              <a:t>ТИПОВЫЕ ОШИБКИ</a:t>
            </a:r>
          </a:p>
          <a:p>
            <a:pPr algn="ctr"/>
            <a:endParaRPr lang="ru-RU" sz="1100" b="1" dirty="0" smtClean="0"/>
          </a:p>
          <a:p>
            <a:pPr algn="ctr"/>
            <a:r>
              <a:rPr lang="ru-RU" sz="2400" b="1" dirty="0" smtClean="0"/>
              <a:t>1) Раздел не актуализируется;</a:t>
            </a:r>
          </a:p>
          <a:p>
            <a:pPr algn="ctr"/>
            <a:r>
              <a:rPr lang="ru-RU" sz="2400" b="1" dirty="0" smtClean="0"/>
              <a:t>2) Отсутствуют, размещенные информационные материалы для обучающихся;</a:t>
            </a:r>
          </a:p>
          <a:p>
            <a:pPr algn="ctr"/>
            <a:r>
              <a:rPr lang="ru-RU" sz="2400" b="1" dirty="0" smtClean="0"/>
              <a:t>3) Размещаются материалы, не относящиеся к деятельности кабинета профилактики;</a:t>
            </a:r>
          </a:p>
          <a:p>
            <a:pPr algn="ctr"/>
            <a:r>
              <a:rPr lang="ru-RU" sz="2400" b="1" dirty="0" smtClean="0"/>
              <a:t>4) В разделе материалы не размещены</a:t>
            </a:r>
          </a:p>
          <a:p>
            <a:pPr algn="ctr"/>
            <a:endParaRPr lang="ru-RU" sz="2400" b="1" dirty="0"/>
          </a:p>
        </p:txBody>
      </p:sp>
      <p:sp>
        <p:nvSpPr>
          <p:cNvPr id="5" name="Прямоугольник 4"/>
          <p:cNvSpPr/>
          <p:nvPr/>
        </p:nvSpPr>
        <p:spPr>
          <a:xfrm>
            <a:off x="4211945" y="252663"/>
            <a:ext cx="7230977" cy="830997"/>
          </a:xfrm>
          <a:prstGeom prst="rect">
            <a:avLst/>
          </a:prstGeom>
        </p:spPr>
        <p:txBody>
          <a:bodyPr wrap="square">
            <a:spAutoFit/>
          </a:bodyPr>
          <a:lstStyle/>
          <a:p>
            <a:pPr algn="ctr"/>
            <a:r>
              <a:rPr lang="ru-RU" sz="2400" b="1" dirty="0" smtClean="0"/>
              <a:t>РАЗДЕЛ «КАБИНЕТ ПРОФИЛАКТИКИ» НА САЙТЕ ОБРАЗОВАТЕЛЬНОЙ ОРГАНИЗАЦИИ</a:t>
            </a:r>
            <a:endParaRPr lang="ru-RU" sz="2400" b="1" dirty="0"/>
          </a:p>
        </p:txBody>
      </p:sp>
      <p:pic>
        <p:nvPicPr>
          <p:cNvPr id="9" name="Рисунок 8"/>
          <p:cNvPicPr>
            <a:picLocks noGrp="1" noChangeAspect="1"/>
          </p:cNvPicPr>
          <p:nvPr>
            <p:ph type="pic" sz="quarter" idx="16"/>
          </p:nvPr>
        </p:nvPicPr>
        <p:blipFill rotWithShape="1">
          <a:blip r:embed="rId2">
            <a:extLst>
              <a:ext uri="{28A0092B-C50C-407E-A947-70E740481C1C}">
                <a14:useLocalDpi xmlns:a14="http://schemas.microsoft.com/office/drawing/2010/main" val="0"/>
              </a:ext>
            </a:extLst>
          </a:blip>
          <a:srcRect l="16008" r="11237"/>
          <a:stretch/>
        </p:blipFill>
        <p:spPr>
          <a:xfrm>
            <a:off x="-661737" y="0"/>
            <a:ext cx="5073099" cy="6857999"/>
          </a:xfrm>
        </p:spPr>
      </p:pic>
    </p:spTree>
    <p:extLst>
      <p:ext uri="{BB962C8B-B14F-4D97-AF65-F5344CB8AC3E}">
        <p14:creationId xmlns:p14="http://schemas.microsoft.com/office/powerpoint/2010/main" val="8186086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Раб.стол\Контекстная реклама интернет\МКб МВД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262" y="260463"/>
            <a:ext cx="1905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D:\Раб.стол\Контекстная реклама интернет\МКБ МВД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7403" y="260463"/>
            <a:ext cx="1905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Раб.стол\Контекстная реклама интернет\1080x60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353" y="3451295"/>
            <a:ext cx="3881818" cy="27132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D:\Раб.стол\Контекстная реклама интернет\1080x607 - 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02403" y="3468742"/>
            <a:ext cx="3824114" cy="269582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D:\Раб.стол\Контекстная реклама интернет\1080x607 - 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47898" y="3468742"/>
            <a:ext cx="3908897" cy="2695828"/>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D:\Раб.стол\Контекстная реклама интернет\SocRec_02_monitor__1080x720_0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41487" y="266532"/>
            <a:ext cx="3606411" cy="286356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D:\Раб.стол\МАКЕТЫ новые 2020 по проектам\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284050" y="260463"/>
            <a:ext cx="2675766" cy="3081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9299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35953" y="309538"/>
            <a:ext cx="7230977" cy="492443"/>
          </a:xfrm>
          <a:prstGeom prst="rect">
            <a:avLst/>
          </a:prstGeom>
        </p:spPr>
        <p:txBody>
          <a:bodyPr wrap="square">
            <a:spAutoFit/>
          </a:bodyPr>
          <a:lstStyle/>
          <a:p>
            <a:pPr algn="ctr"/>
            <a:r>
              <a:rPr lang="ru-RU" sz="2600" b="1" dirty="0" smtClean="0"/>
              <a:t>ИНФОРМАЦИОННЫЙ СТЕНД</a:t>
            </a:r>
            <a:endParaRPr lang="ru-RU" sz="2600" b="1" dirty="0"/>
          </a:p>
        </p:txBody>
      </p:sp>
      <p:sp>
        <p:nvSpPr>
          <p:cNvPr id="4" name="Прямоугольник 3"/>
          <p:cNvSpPr/>
          <p:nvPr/>
        </p:nvSpPr>
        <p:spPr>
          <a:xfrm>
            <a:off x="5486400" y="1060789"/>
            <a:ext cx="6130084" cy="1477328"/>
          </a:xfrm>
          <a:prstGeom prst="rect">
            <a:avLst/>
          </a:prstGeom>
        </p:spPr>
        <p:txBody>
          <a:bodyPr wrap="square">
            <a:spAutoFit/>
          </a:bodyPr>
          <a:lstStyle/>
          <a:p>
            <a:pPr lvl="0" algn="ctr"/>
            <a:r>
              <a:rPr lang="ru-RU" b="1" dirty="0" smtClean="0"/>
              <a:t>ЧТО РАЗМЕСТИТЬ НА СТЕНДЕ?</a:t>
            </a:r>
          </a:p>
          <a:p>
            <a:pPr lvl="0" algn="ctr"/>
            <a:r>
              <a:rPr lang="ru-RU" dirty="0" smtClean="0"/>
              <a:t>Информационные материалы </a:t>
            </a:r>
            <a:r>
              <a:rPr lang="ru-RU" dirty="0"/>
              <a:t>о негативных последствиях употребления наркотических средств и психотропных веществ и участия в их незаконном </a:t>
            </a:r>
            <a:r>
              <a:rPr lang="ru-RU" dirty="0" smtClean="0"/>
              <a:t>обороте, юридические, медицинские, социальные, полезные телефоны</a:t>
            </a:r>
            <a:endParaRPr lang="ru-RU" sz="2400" b="1" dirty="0"/>
          </a:p>
        </p:txBody>
      </p:sp>
      <p:sp>
        <p:nvSpPr>
          <p:cNvPr id="5" name="Прямоугольник 4"/>
          <p:cNvSpPr/>
          <p:nvPr/>
        </p:nvSpPr>
        <p:spPr>
          <a:xfrm>
            <a:off x="5630779" y="2796925"/>
            <a:ext cx="6262433" cy="3154710"/>
          </a:xfrm>
          <a:prstGeom prst="rect">
            <a:avLst/>
          </a:prstGeom>
        </p:spPr>
        <p:txBody>
          <a:bodyPr wrap="square">
            <a:spAutoFit/>
          </a:bodyPr>
          <a:lstStyle/>
          <a:p>
            <a:pPr algn="ctr"/>
            <a:r>
              <a:rPr lang="ru-RU" sz="2400" b="1" u="sng" dirty="0" smtClean="0"/>
              <a:t>ТИПОВЫЕ ОШИБКИ</a:t>
            </a:r>
          </a:p>
          <a:p>
            <a:pPr algn="ctr"/>
            <a:endParaRPr lang="ru-RU" sz="1100" b="1" dirty="0" smtClean="0"/>
          </a:p>
          <a:p>
            <a:pPr algn="ctr"/>
            <a:r>
              <a:rPr lang="ru-RU" sz="2000" b="1" dirty="0" smtClean="0"/>
              <a:t>Материалы не актуализируется</a:t>
            </a:r>
          </a:p>
          <a:p>
            <a:pPr algn="ctr"/>
            <a:r>
              <a:rPr lang="ru-RU" sz="2000" b="1" dirty="0" smtClean="0"/>
              <a:t>Материалы не читаются</a:t>
            </a:r>
          </a:p>
          <a:p>
            <a:pPr algn="ctr"/>
            <a:r>
              <a:rPr lang="ru-RU" sz="2000" b="1" dirty="0" smtClean="0"/>
              <a:t>Размещаются материалы, не относящиеся к деятельности кабинета профилактики</a:t>
            </a:r>
          </a:p>
          <a:p>
            <a:pPr algn="ctr"/>
            <a:r>
              <a:rPr lang="ru-RU" sz="2000" b="1" dirty="0" smtClean="0"/>
              <a:t>Стенд, расположен не в холле образовательной организации, а в кабинете куратора кабинета профилактики</a:t>
            </a:r>
          </a:p>
          <a:p>
            <a:pPr algn="ctr"/>
            <a:endParaRPr lang="ru-RU" sz="2400" b="1" dirty="0"/>
          </a:p>
        </p:txBody>
      </p:sp>
      <p:pic>
        <p:nvPicPr>
          <p:cNvPr id="8" name="Рисунок 7"/>
          <p:cNvPicPr>
            <a:picLocks noGrp="1" noChangeAspect="1"/>
          </p:cNvPicPr>
          <p:nvPr>
            <p:ph type="pic" sz="quarter" idx="16"/>
          </p:nvPr>
        </p:nvPicPr>
        <p:blipFill rotWithShape="1">
          <a:blip r:embed="rId3" cstate="print">
            <a:extLst>
              <a:ext uri="{28A0092B-C50C-407E-A947-70E740481C1C}">
                <a14:useLocalDpi xmlns:a14="http://schemas.microsoft.com/office/drawing/2010/main" val="0"/>
              </a:ext>
            </a:extLst>
          </a:blip>
          <a:srcRect l="952" t="-863" r="159" b="797"/>
          <a:stretch/>
        </p:blipFill>
        <p:spPr>
          <a:xfrm>
            <a:off x="276725" y="571149"/>
            <a:ext cx="5089359" cy="4217420"/>
          </a:xfrm>
        </p:spPr>
      </p:pic>
      <p:sp>
        <p:nvSpPr>
          <p:cNvPr id="9" name="Прямоугольник 8"/>
          <p:cNvSpPr/>
          <p:nvPr/>
        </p:nvSpPr>
        <p:spPr>
          <a:xfrm>
            <a:off x="174451" y="5794944"/>
            <a:ext cx="11442033" cy="830997"/>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r>
              <a:rPr lang="ru-RU" sz="2400" b="1" i="1" dirty="0" smtClean="0"/>
              <a:t>В рамках соглашения о сотрудничестве, по заявке образовательной организации ежегодно в порядке очередности выдаются информационные стенды </a:t>
            </a:r>
            <a:endParaRPr lang="ru-RU" sz="2400" b="1" i="1" dirty="0"/>
          </a:p>
        </p:txBody>
      </p:sp>
    </p:spTree>
    <p:extLst>
      <p:ext uri="{BB962C8B-B14F-4D97-AF65-F5344CB8AC3E}">
        <p14:creationId xmlns:p14="http://schemas.microsoft.com/office/powerpoint/2010/main" val="20829271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77516" y="252663"/>
            <a:ext cx="11038968" cy="830997"/>
          </a:xfrm>
          <a:prstGeom prst="rect">
            <a:avLst/>
          </a:prstGeom>
        </p:spPr>
        <p:txBody>
          <a:bodyPr wrap="square">
            <a:spAutoFit/>
          </a:bodyPr>
          <a:lstStyle/>
          <a:p>
            <a:pPr algn="ctr"/>
            <a:r>
              <a:rPr lang="ru-RU" sz="2400" b="1" dirty="0" smtClean="0"/>
              <a:t>ПОРЯДОК ОРГАНИЗАЦИИ РАБОТЫ С ОБУЧАЮЩИМИСЯ </a:t>
            </a:r>
          </a:p>
          <a:p>
            <a:pPr algn="ctr"/>
            <a:r>
              <a:rPr lang="ru-RU" sz="2400" b="1" dirty="0" smtClean="0"/>
              <a:t>«ГРУППЫ РИСКА»</a:t>
            </a:r>
            <a:endParaRPr lang="ru-RU" sz="2400" b="1" dirty="0"/>
          </a:p>
        </p:txBody>
      </p:sp>
      <p:sp>
        <p:nvSpPr>
          <p:cNvPr id="4" name="Прямоугольник 3"/>
          <p:cNvSpPr/>
          <p:nvPr/>
        </p:nvSpPr>
        <p:spPr>
          <a:xfrm>
            <a:off x="577516" y="1275872"/>
            <a:ext cx="10641924" cy="1477328"/>
          </a:xfrm>
          <a:prstGeom prst="rect">
            <a:avLst/>
          </a:prstGeom>
        </p:spPr>
        <p:txBody>
          <a:bodyPr wrap="square">
            <a:spAutoFit/>
          </a:bodyPr>
          <a:lstStyle/>
          <a:p>
            <a:pPr lvl="0" algn="just"/>
            <a:r>
              <a:rPr lang="ru-RU" i="1" dirty="0"/>
              <a:t>Профилактическая работа с несовершеннолетними обучающимися «группы риска» включает в себя:</a:t>
            </a:r>
          </a:p>
          <a:p>
            <a:pPr algn="just"/>
            <a:r>
              <a:rPr lang="ru-RU" i="1" dirty="0"/>
              <a:t>направление к врачу-наркологу;</a:t>
            </a:r>
          </a:p>
          <a:p>
            <a:pPr algn="just"/>
            <a:r>
              <a:rPr lang="ru-RU" i="1" dirty="0"/>
              <a:t>проведение индивидуально-профилактической работы;</a:t>
            </a:r>
          </a:p>
          <a:p>
            <a:pPr algn="just"/>
            <a:r>
              <a:rPr lang="ru-RU" i="1" dirty="0"/>
              <a:t>постановку на внутренний профилактический учет в кабинете профилактики при наличии оснований;</a:t>
            </a:r>
          </a:p>
          <a:p>
            <a:pPr algn="just"/>
            <a:r>
              <a:rPr lang="ru-RU" i="1" dirty="0"/>
              <a:t>снятие с внутреннего профилактического учета в кабинете профилактики при наличии оснований.</a:t>
            </a:r>
          </a:p>
        </p:txBody>
      </p:sp>
      <p:sp>
        <p:nvSpPr>
          <p:cNvPr id="5" name="Прямоугольник 4"/>
          <p:cNvSpPr/>
          <p:nvPr/>
        </p:nvSpPr>
        <p:spPr>
          <a:xfrm>
            <a:off x="3961395" y="3162797"/>
            <a:ext cx="7230977" cy="3400931"/>
          </a:xfrm>
          <a:prstGeom prst="rect">
            <a:avLst/>
          </a:prstGeom>
        </p:spPr>
        <p:txBody>
          <a:bodyPr wrap="square">
            <a:spAutoFit/>
          </a:bodyPr>
          <a:lstStyle/>
          <a:p>
            <a:pPr algn="just"/>
            <a:r>
              <a:rPr lang="ru-RU" dirty="0"/>
              <a:t>Постановка на учет за употребление наркотических средств и психотропных веществ  в кабинете профилактики осуществляется при получении во время сверок с подразделениями по делам несовершеннолетних территориальных подразделений Главного управления Министерства внутренних дел Российской Федерации по Иркутской области сведений об обучающихся, поставленных на учет по данному основанию или  на основании полученных представлений, информационных писем от Управления по контролю за оборотом наркотиков Главного управления Министерства внутренних дел Российской Федерации по Иркутской области. </a:t>
            </a:r>
          </a:p>
          <a:p>
            <a:pPr algn="just"/>
            <a:endParaRPr lang="ru-RU" sz="1100" b="1" dirty="0" smtClean="0"/>
          </a:p>
          <a:p>
            <a:pPr algn="ctr"/>
            <a:endParaRPr lang="ru-RU" sz="2400" b="1"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9603" y="2945412"/>
            <a:ext cx="3340201" cy="3320716"/>
          </a:xfrm>
          <a:prstGeom prst="rect">
            <a:avLst/>
          </a:prstGeom>
        </p:spPr>
      </p:pic>
    </p:spTree>
    <p:extLst>
      <p:ext uri="{BB962C8B-B14F-4D97-AF65-F5344CB8AC3E}">
        <p14:creationId xmlns:p14="http://schemas.microsoft.com/office/powerpoint/2010/main" val="35231699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70021" y="457199"/>
            <a:ext cx="10563726" cy="5509200"/>
          </a:xfrm>
          <a:prstGeom prst="rect">
            <a:avLst/>
          </a:prstGeom>
        </p:spPr>
        <p:txBody>
          <a:bodyPr wrap="square">
            <a:spAutoFit/>
          </a:bodyPr>
          <a:lstStyle/>
          <a:p>
            <a:pPr lvl="0" algn="just">
              <a:spcAft>
                <a:spcPts val="0"/>
              </a:spcAft>
            </a:pPr>
            <a:r>
              <a:rPr lang="ru-RU" sz="2400" b="1" dirty="0">
                <a:ea typeface="Times New Roman" panose="02020603050405020304" pitchFamily="18" charset="0"/>
              </a:rPr>
              <a:t>На обучающегося, взятого на внутренний профилактический учет в кабинете профилактики,  </a:t>
            </a:r>
            <a:r>
              <a:rPr lang="ru-RU" sz="2400" b="1" dirty="0" smtClean="0">
                <a:ea typeface="Times New Roman" panose="02020603050405020304" pitchFamily="18" charset="0"/>
              </a:rPr>
              <a:t>РАЗРАБАТЫВАЕТСЯ:</a:t>
            </a:r>
          </a:p>
          <a:p>
            <a:pPr lvl="0" algn="just">
              <a:spcAft>
                <a:spcPts val="0"/>
              </a:spcAft>
            </a:pPr>
            <a:endParaRPr lang="ru-RU" sz="2400" b="1" dirty="0">
              <a:ea typeface="Times New Roman" panose="02020603050405020304" pitchFamily="18" charset="0"/>
            </a:endParaRPr>
          </a:p>
          <a:p>
            <a:pPr marL="342900" lvl="0" indent="-342900" algn="just">
              <a:spcAft>
                <a:spcPts val="0"/>
              </a:spcAft>
              <a:buFont typeface="+mj-lt"/>
              <a:buAutoNum type="arabicParenR"/>
            </a:pPr>
            <a:r>
              <a:rPr lang="ru-RU" sz="2800" dirty="0">
                <a:ea typeface="Arial" panose="020B0604020202020204" pitchFamily="34" charset="0"/>
              </a:rPr>
              <a:t>«профиль» зависимости, включающий в </a:t>
            </a:r>
            <a:r>
              <a:rPr lang="ru-RU" sz="2800" dirty="0" smtClean="0">
                <a:ea typeface="Arial" panose="020B0604020202020204" pitchFamily="34" charset="0"/>
              </a:rPr>
              <a:t>себя:</a:t>
            </a:r>
          </a:p>
          <a:p>
            <a:pPr lvl="0" algn="just">
              <a:spcAft>
                <a:spcPts val="0"/>
              </a:spcAft>
            </a:pPr>
            <a:r>
              <a:rPr lang="ru-RU" sz="2800" dirty="0" smtClean="0">
                <a:ea typeface="Arial" panose="020B0604020202020204" pitchFamily="34" charset="0"/>
              </a:rPr>
              <a:t>тип  </a:t>
            </a:r>
            <a:r>
              <a:rPr lang="ru-RU" sz="2800" dirty="0">
                <a:ea typeface="Arial" panose="020B0604020202020204" pitchFamily="34" charset="0"/>
              </a:rPr>
              <a:t>веществ, употребляемый обучающимися (алкоголь, наркотические средства, токсические, психотропные вещества);</a:t>
            </a:r>
          </a:p>
          <a:p>
            <a:pPr algn="just">
              <a:spcAft>
                <a:spcPts val="0"/>
              </a:spcAft>
            </a:pPr>
            <a:r>
              <a:rPr lang="ru-RU" sz="2800" dirty="0">
                <a:ea typeface="Arial" panose="020B0604020202020204" pitchFamily="34" charset="0"/>
              </a:rPr>
              <a:t>опыт употребления веществ;</a:t>
            </a:r>
          </a:p>
          <a:p>
            <a:pPr algn="just">
              <a:spcAft>
                <a:spcPts val="0"/>
              </a:spcAft>
            </a:pPr>
            <a:r>
              <a:rPr lang="ru-RU" sz="2800" dirty="0">
                <a:ea typeface="Arial" panose="020B0604020202020204" pitchFamily="34" charset="0"/>
              </a:rPr>
              <a:t>источники приобщения к веществам;</a:t>
            </a:r>
          </a:p>
          <a:p>
            <a:pPr algn="just">
              <a:spcAft>
                <a:spcPts val="0"/>
              </a:spcAft>
            </a:pPr>
            <a:r>
              <a:rPr lang="ru-RU" sz="2800" dirty="0">
                <a:ea typeface="Arial" panose="020B0604020202020204" pitchFamily="34" charset="0"/>
              </a:rPr>
              <a:t>места и способы приобретения веществ;</a:t>
            </a:r>
          </a:p>
          <a:p>
            <a:pPr algn="just">
              <a:spcAft>
                <a:spcPts val="0"/>
              </a:spcAft>
            </a:pPr>
            <a:r>
              <a:rPr lang="ru-RU" sz="2800" dirty="0">
                <a:ea typeface="Arial" panose="020B0604020202020204" pitchFamily="34" charset="0"/>
              </a:rPr>
              <a:t>отношение к употреблению веществ, к употребляющим их, к их распространению, к возможной </a:t>
            </a:r>
            <a:r>
              <a:rPr lang="ru-RU" sz="2800" dirty="0" smtClean="0">
                <a:ea typeface="Arial" panose="020B0604020202020204" pitchFamily="34" charset="0"/>
              </a:rPr>
              <a:t>помощи;</a:t>
            </a:r>
          </a:p>
          <a:p>
            <a:pPr algn="just">
              <a:spcAft>
                <a:spcPts val="0"/>
              </a:spcAft>
            </a:pPr>
            <a:r>
              <a:rPr lang="ru-RU" sz="2800" dirty="0" smtClean="0">
                <a:ea typeface="Arial" panose="020B0604020202020204" pitchFamily="34" charset="0"/>
              </a:rPr>
              <a:t>2) индивидуальная </a:t>
            </a:r>
            <a:r>
              <a:rPr lang="ru-RU" sz="2800" dirty="0">
                <a:ea typeface="Arial" panose="020B0604020202020204" pitchFamily="34" charset="0"/>
              </a:rPr>
              <a:t>профилактическая программа (план</a:t>
            </a:r>
            <a:r>
              <a:rPr lang="ru-RU" sz="2800" dirty="0" smtClean="0">
                <a:ea typeface="Arial" panose="020B0604020202020204" pitchFamily="34" charset="0"/>
              </a:rPr>
              <a:t>);</a:t>
            </a:r>
          </a:p>
          <a:p>
            <a:pPr algn="just">
              <a:spcAft>
                <a:spcPts val="0"/>
              </a:spcAft>
            </a:pPr>
            <a:r>
              <a:rPr lang="ru-RU" sz="2800" dirty="0" smtClean="0">
                <a:ea typeface="Calibri" panose="020F0502020204030204" pitchFamily="34" charset="0"/>
              </a:rPr>
              <a:t>3) индивидуальная карта. </a:t>
            </a:r>
            <a:endParaRPr lang="ru-RU" sz="2800" dirty="0"/>
          </a:p>
        </p:txBody>
      </p:sp>
    </p:spTree>
    <p:extLst>
      <p:ext uri="{BB962C8B-B14F-4D97-AF65-F5344CB8AC3E}">
        <p14:creationId xmlns:p14="http://schemas.microsoft.com/office/powerpoint/2010/main" val="34169245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Grp="1" noChangeAspect="1"/>
          </p:cNvPicPr>
          <p:nvPr>
            <p:ph type="pic" sz="quarter" idx="16"/>
          </p:nvPr>
        </p:nvPicPr>
        <p:blipFill rotWithShape="1">
          <a:blip r:embed="rId2" cstate="print">
            <a:extLst>
              <a:ext uri="{28A0092B-C50C-407E-A947-70E740481C1C}">
                <a14:useLocalDpi xmlns:a14="http://schemas.microsoft.com/office/drawing/2010/main" val="0"/>
              </a:ext>
            </a:extLst>
          </a:blip>
          <a:srcRect l="13385" r="15252"/>
          <a:stretch/>
        </p:blipFill>
        <p:spPr>
          <a:xfrm>
            <a:off x="0" y="527881"/>
            <a:ext cx="3689218" cy="4898361"/>
          </a:xfrm>
        </p:spPr>
      </p:pic>
      <p:sp>
        <p:nvSpPr>
          <p:cNvPr id="5" name="Прямоугольник 4"/>
          <p:cNvSpPr/>
          <p:nvPr/>
        </p:nvSpPr>
        <p:spPr>
          <a:xfrm>
            <a:off x="3639547" y="323344"/>
            <a:ext cx="7646074" cy="1538883"/>
          </a:xfrm>
          <a:prstGeom prst="rect">
            <a:avLst/>
          </a:prstGeom>
        </p:spPr>
        <p:txBody>
          <a:bodyPr wrap="square">
            <a:spAutoFit/>
          </a:bodyPr>
          <a:lstStyle/>
          <a:p>
            <a:pPr algn="ctr"/>
            <a:r>
              <a:rPr lang="ru-RU" sz="2400" b="1" dirty="0" smtClean="0"/>
              <a:t>ТИПОВЫЕ ОШИБКИ ПРИ ОРГАНИЗАЦИИ ИНДИВИДУАЛЬНО-ПРОФИЛАКТИЧЕСКОЙ РАБОТЫ</a:t>
            </a:r>
          </a:p>
          <a:p>
            <a:pPr algn="ctr"/>
            <a:endParaRPr lang="ru-RU" sz="1100" b="1" dirty="0" smtClean="0"/>
          </a:p>
          <a:p>
            <a:pPr algn="ctr"/>
            <a:endParaRPr lang="ru-RU" sz="1100" b="1" dirty="0" smtClean="0"/>
          </a:p>
          <a:p>
            <a:endParaRPr lang="ru-RU" sz="2400" b="1" dirty="0"/>
          </a:p>
        </p:txBody>
      </p:sp>
      <p:sp>
        <p:nvSpPr>
          <p:cNvPr id="7" name="Прямоугольник 6"/>
          <p:cNvSpPr/>
          <p:nvPr/>
        </p:nvSpPr>
        <p:spPr>
          <a:xfrm>
            <a:off x="3871931" y="1225689"/>
            <a:ext cx="7870890" cy="5262979"/>
          </a:xfrm>
          <a:prstGeom prst="rect">
            <a:avLst/>
          </a:prstGeom>
        </p:spPr>
        <p:txBody>
          <a:bodyPr wrap="square">
            <a:spAutoFit/>
          </a:bodyPr>
          <a:lstStyle/>
          <a:p>
            <a:pPr marL="457200" indent="-457200" algn="just">
              <a:buAutoNum type="arabicPeriod"/>
            </a:pPr>
            <a:r>
              <a:rPr lang="ru-RU" sz="2400" b="1" dirty="0" smtClean="0"/>
              <a:t>Индивидуальная карта заводится несвоевременно (например, поставлен на учет 25.08.2017, индивидуальная карта  заведена 15.04.2018 г.), не содержит основных сведений, не отражается проведенная работа с обучающимся, отсутствуют мероприятия по проблеме (например поставлен за употребление наркотиков 10.11.2018 г., мероприятие по проблеме проведено 15.02.2019 г.), не отражается работа педагога – психолога (при наличии);</a:t>
            </a:r>
          </a:p>
          <a:p>
            <a:pPr marL="457200" indent="-457200" algn="just">
              <a:buAutoNum type="arabicPeriod"/>
            </a:pPr>
            <a:r>
              <a:rPr lang="ru-RU" sz="2400" b="1" dirty="0" smtClean="0"/>
              <a:t> Индивидуальный план содержит общие мероприятия, не выделяются конкретные мероприятия по проблеме, не указываются конкретные сроки проведения мероприятий;</a:t>
            </a:r>
          </a:p>
          <a:p>
            <a:pPr marL="457200" indent="-457200" algn="just">
              <a:buAutoNum type="arabicPeriod"/>
            </a:pPr>
            <a:r>
              <a:rPr lang="ru-RU" sz="2400" b="1" dirty="0" smtClean="0"/>
              <a:t>Профиль зависимости не разрабатывается;</a:t>
            </a:r>
          </a:p>
        </p:txBody>
      </p:sp>
    </p:spTree>
    <p:extLst>
      <p:ext uri="{BB962C8B-B14F-4D97-AF65-F5344CB8AC3E}">
        <p14:creationId xmlns:p14="http://schemas.microsoft.com/office/powerpoint/2010/main" val="37255593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52559" y="937169"/>
            <a:ext cx="10948524" cy="3785652"/>
          </a:xfrm>
          <a:prstGeom prst="rect">
            <a:avLst/>
          </a:prstGeom>
        </p:spPr>
        <p:txBody>
          <a:bodyPr wrap="square">
            <a:spAutoFit/>
          </a:bodyPr>
          <a:lstStyle/>
          <a:p>
            <a:pPr algn="ctr" fontAlgn="base"/>
            <a:r>
              <a:rPr lang="ru-RU" sz="4000" b="1" dirty="0" smtClean="0">
                <a:latin typeface="Arial" panose="020B0604020202020204" pitchFamily="34" charset="0"/>
                <a:cs typeface="Arial" panose="020B0604020202020204" pitchFamily="34" charset="0"/>
              </a:rPr>
              <a:t>Указом  Президента Российской Федерации </a:t>
            </a:r>
            <a:br>
              <a:rPr lang="ru-RU" sz="4000" b="1" dirty="0" smtClean="0">
                <a:latin typeface="Arial" panose="020B0604020202020204" pitchFamily="34" charset="0"/>
                <a:cs typeface="Arial" panose="020B0604020202020204" pitchFamily="34" charset="0"/>
              </a:rPr>
            </a:br>
            <a:r>
              <a:rPr lang="ru-RU" sz="4000" b="1" dirty="0" smtClean="0">
                <a:latin typeface="Arial" panose="020B0604020202020204" pitchFamily="34" charset="0"/>
                <a:cs typeface="Arial" panose="020B0604020202020204" pitchFamily="34" charset="0"/>
              </a:rPr>
              <a:t>от 23 ноября 2020 года №733 утверждена Стратегия </a:t>
            </a:r>
            <a:r>
              <a:rPr lang="ru-RU" sz="4000" b="1" dirty="0">
                <a:latin typeface="Arial" panose="020B0604020202020204" pitchFamily="34" charset="0"/>
                <a:cs typeface="Arial" panose="020B0604020202020204" pitchFamily="34" charset="0"/>
              </a:rPr>
              <a:t>государственной антинаркотической политики Российской Федерации на период до 2030 года</a:t>
            </a:r>
          </a:p>
        </p:txBody>
      </p:sp>
    </p:spTree>
    <p:extLst>
      <p:ext uri="{BB962C8B-B14F-4D97-AF65-F5344CB8AC3E}">
        <p14:creationId xmlns:p14="http://schemas.microsoft.com/office/powerpoint/2010/main" val="23594146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Grp="1" noChangeAspect="1"/>
          </p:cNvPicPr>
          <p:nvPr>
            <p:ph type="pic" sz="quarter" idx="16"/>
          </p:nvPr>
        </p:nvPicPr>
        <p:blipFill rotWithShape="1">
          <a:blip r:embed="rId2" cstate="print">
            <a:extLst>
              <a:ext uri="{28A0092B-C50C-407E-A947-70E740481C1C}">
                <a14:useLocalDpi xmlns:a14="http://schemas.microsoft.com/office/drawing/2010/main" val="0"/>
              </a:ext>
            </a:extLst>
          </a:blip>
          <a:srcRect l="13385" r="15252"/>
          <a:stretch/>
        </p:blipFill>
        <p:spPr>
          <a:xfrm>
            <a:off x="0" y="527881"/>
            <a:ext cx="3689218" cy="4898361"/>
          </a:xfrm>
        </p:spPr>
      </p:pic>
      <p:sp>
        <p:nvSpPr>
          <p:cNvPr id="5" name="Прямоугольник 4"/>
          <p:cNvSpPr/>
          <p:nvPr/>
        </p:nvSpPr>
        <p:spPr>
          <a:xfrm>
            <a:off x="3639547" y="323344"/>
            <a:ext cx="7646074" cy="1538883"/>
          </a:xfrm>
          <a:prstGeom prst="rect">
            <a:avLst/>
          </a:prstGeom>
        </p:spPr>
        <p:txBody>
          <a:bodyPr wrap="square">
            <a:spAutoFit/>
          </a:bodyPr>
          <a:lstStyle/>
          <a:p>
            <a:pPr algn="ctr"/>
            <a:r>
              <a:rPr lang="ru-RU" sz="2400" b="1" dirty="0" smtClean="0"/>
              <a:t>ТИПОВЫЕ ОШИБКИ ПРИ ОРГАНИЗАЦИИ ИНДИВИДУАЛЬНО-ПРОФИЛАКТИЧЕСКОЙ РАБОТЫ</a:t>
            </a:r>
          </a:p>
          <a:p>
            <a:pPr algn="ctr"/>
            <a:endParaRPr lang="ru-RU" sz="1100" b="1" dirty="0" smtClean="0"/>
          </a:p>
          <a:p>
            <a:pPr algn="ctr"/>
            <a:endParaRPr lang="ru-RU" sz="1100" b="1" dirty="0" smtClean="0"/>
          </a:p>
          <a:p>
            <a:endParaRPr lang="ru-RU" sz="2400" b="1" dirty="0"/>
          </a:p>
        </p:txBody>
      </p:sp>
      <p:sp>
        <p:nvSpPr>
          <p:cNvPr id="2" name="Прямоугольник 1"/>
          <p:cNvSpPr/>
          <p:nvPr/>
        </p:nvSpPr>
        <p:spPr>
          <a:xfrm>
            <a:off x="4118810" y="1469510"/>
            <a:ext cx="7166811" cy="4924425"/>
          </a:xfrm>
          <a:prstGeom prst="rect">
            <a:avLst/>
          </a:prstGeom>
        </p:spPr>
        <p:txBody>
          <a:bodyPr wrap="square">
            <a:spAutoFit/>
          </a:bodyPr>
          <a:lstStyle/>
          <a:p>
            <a:pPr algn="just"/>
            <a:r>
              <a:rPr lang="ru-RU" sz="2200" b="1" dirty="0" smtClean="0"/>
              <a:t>4) </a:t>
            </a:r>
            <a:r>
              <a:rPr lang="ru-RU" sz="2200" b="1" dirty="0"/>
              <a:t>Не проводится сверка с КДНиЗП, ПДН;</a:t>
            </a:r>
          </a:p>
          <a:p>
            <a:pPr algn="just"/>
            <a:endParaRPr lang="ru-RU" sz="2200" b="1" dirty="0" smtClean="0"/>
          </a:p>
          <a:p>
            <a:pPr algn="just"/>
            <a:r>
              <a:rPr lang="ru-RU" sz="2200" b="1" dirty="0" smtClean="0"/>
              <a:t>5) Не направляется отчетная информация в адрес  </a:t>
            </a:r>
            <a:r>
              <a:rPr lang="ru-RU" sz="2200" b="1" dirty="0"/>
              <a:t>Управления по контролю за оборотом наркотиков Главного управления Министерства внутренних дел Российской Федерации по Иркутской </a:t>
            </a:r>
            <a:r>
              <a:rPr lang="ru-RU" sz="2200" b="1" dirty="0" smtClean="0"/>
              <a:t>области </a:t>
            </a:r>
            <a:r>
              <a:rPr lang="ru-RU" sz="2200" b="1" dirty="0"/>
              <a:t>о принятии мер профилактического реагирования в отношении </a:t>
            </a:r>
            <a:r>
              <a:rPr lang="ru-RU" sz="2200" b="1" dirty="0" smtClean="0"/>
              <a:t>несовершеннолетних, по которым поступили информационные письма  </a:t>
            </a:r>
            <a:r>
              <a:rPr lang="ru-RU" sz="2200" b="1" dirty="0"/>
              <a:t>от Управления по контролю за оборотом наркотиков Главного управления Министерства внутренних дел Российской Федерации по Иркутской области. </a:t>
            </a:r>
            <a:endParaRPr lang="ru-RU" sz="2200" b="1" dirty="0" smtClean="0"/>
          </a:p>
          <a:p>
            <a:pPr algn="just"/>
            <a:endParaRPr lang="ru-RU" sz="2000" b="1" dirty="0"/>
          </a:p>
          <a:p>
            <a:pPr marL="457200" indent="-457200" algn="just">
              <a:buAutoNum type="arabicParenR"/>
            </a:pPr>
            <a:endParaRPr lang="ru-RU" sz="1900" b="1" dirty="0"/>
          </a:p>
          <a:p>
            <a:pPr algn="just"/>
            <a:endParaRPr lang="ru-RU" sz="1100" b="1" dirty="0"/>
          </a:p>
        </p:txBody>
      </p:sp>
    </p:spTree>
    <p:extLst>
      <p:ext uri="{BB962C8B-B14F-4D97-AF65-F5344CB8AC3E}">
        <p14:creationId xmlns:p14="http://schemas.microsoft.com/office/powerpoint/2010/main" val="3787323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Объект 2"/>
          <p:cNvGraphicFramePr>
            <a:graphicFrameLocks noChangeAspect="1"/>
          </p:cNvGraphicFramePr>
          <p:nvPr>
            <p:extLst>
              <p:ext uri="{D42A27DB-BD31-4B8C-83A1-F6EECF244321}">
                <p14:modId xmlns:p14="http://schemas.microsoft.com/office/powerpoint/2010/main" val="1216683803"/>
              </p:ext>
            </p:extLst>
          </p:nvPr>
        </p:nvGraphicFramePr>
        <p:xfrm>
          <a:off x="528140" y="108285"/>
          <a:ext cx="4561218" cy="6335604"/>
        </p:xfrm>
        <a:graphic>
          <a:graphicData uri="http://schemas.openxmlformats.org/presentationml/2006/ole">
            <mc:AlternateContent xmlns:mc="http://schemas.openxmlformats.org/markup-compatibility/2006">
              <mc:Choice xmlns:v="urn:schemas-microsoft-com:vml" Requires="v">
                <p:oleObj spid="_x0000_s2078" name="Acrobat Document" r:id="rId3" imgW="4162218" imgH="5781437" progId="AcroExch.Document.DC">
                  <p:embed/>
                </p:oleObj>
              </mc:Choice>
              <mc:Fallback>
                <p:oleObj name="Acrobat Document" r:id="rId3" imgW="4162218" imgH="5781437" progId="AcroExch.Document.DC">
                  <p:embed/>
                  <p:pic>
                    <p:nvPicPr>
                      <p:cNvPr id="0" name=""/>
                      <p:cNvPicPr/>
                      <p:nvPr/>
                    </p:nvPicPr>
                    <p:blipFill>
                      <a:blip r:embed="rId4"/>
                      <a:stretch>
                        <a:fillRect/>
                      </a:stretch>
                    </p:blipFill>
                    <p:spPr>
                      <a:xfrm>
                        <a:off x="528140" y="108285"/>
                        <a:ext cx="4561218" cy="6335604"/>
                      </a:xfrm>
                      <a:prstGeom prst="rect">
                        <a:avLst/>
                      </a:prstGeom>
                    </p:spPr>
                  </p:pic>
                </p:oleObj>
              </mc:Fallback>
            </mc:AlternateContent>
          </a:graphicData>
        </a:graphic>
      </p:graphicFrame>
      <p:sp>
        <p:nvSpPr>
          <p:cNvPr id="4" name="Прямоугольник 3"/>
          <p:cNvSpPr/>
          <p:nvPr/>
        </p:nvSpPr>
        <p:spPr>
          <a:xfrm>
            <a:off x="4896852" y="1452511"/>
            <a:ext cx="6400800" cy="3647152"/>
          </a:xfrm>
          <a:prstGeom prst="rect">
            <a:avLst/>
          </a:prstGeom>
        </p:spPr>
        <p:txBody>
          <a:bodyPr wrap="square">
            <a:spAutoFit/>
          </a:bodyPr>
          <a:lstStyle/>
          <a:p>
            <a:pPr algn="ctr"/>
            <a:r>
              <a:rPr lang="ru-RU" sz="2800" i="1" dirty="0" smtClean="0"/>
              <a:t>В помощь образовательным организациям антинаркотической комиссией в Иркутской области разработаны методические рекомендации по организации индивидуально-профилактической работы</a:t>
            </a:r>
            <a:endParaRPr lang="ru-RU" sz="2800" i="1" dirty="0"/>
          </a:p>
          <a:p>
            <a:pPr algn="just"/>
            <a:endParaRPr lang="ru-RU" sz="1100" b="1" dirty="0" smtClean="0"/>
          </a:p>
          <a:p>
            <a:pPr algn="ctr"/>
            <a:endParaRPr lang="ru-RU" sz="2400" b="1" dirty="0"/>
          </a:p>
        </p:txBody>
      </p:sp>
    </p:spTree>
    <p:extLst>
      <p:ext uri="{BB962C8B-B14F-4D97-AF65-F5344CB8AC3E}">
        <p14:creationId xmlns:p14="http://schemas.microsoft.com/office/powerpoint/2010/main" val="34811998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Grp="1" noChangeAspect="1"/>
          </p:cNvPicPr>
          <p:nvPr>
            <p:ph type="pic" sz="quarter" idx="16"/>
          </p:nvPr>
        </p:nvPicPr>
        <p:blipFill rotWithShape="1">
          <a:blip r:embed="rId2">
            <a:extLst>
              <a:ext uri="{28A0092B-C50C-407E-A947-70E740481C1C}">
                <a14:useLocalDpi xmlns:a14="http://schemas.microsoft.com/office/drawing/2010/main" val="0"/>
              </a:ext>
            </a:extLst>
          </a:blip>
          <a:srcRect l="-92" t="2341" r="5158" b="18558"/>
          <a:stretch/>
        </p:blipFill>
        <p:spPr>
          <a:xfrm>
            <a:off x="0" y="1707728"/>
            <a:ext cx="6524368" cy="3442544"/>
          </a:xfrm>
        </p:spPr>
      </p:pic>
      <p:sp>
        <p:nvSpPr>
          <p:cNvPr id="3" name="Прямоугольник 2"/>
          <p:cNvSpPr/>
          <p:nvPr/>
        </p:nvSpPr>
        <p:spPr>
          <a:xfrm>
            <a:off x="2803358" y="542836"/>
            <a:ext cx="8903368" cy="1569660"/>
          </a:xfrm>
          <a:prstGeom prst="rect">
            <a:avLst/>
          </a:prstGeom>
        </p:spPr>
        <p:txBody>
          <a:bodyPr wrap="square">
            <a:spAutoFit/>
          </a:bodyPr>
          <a:lstStyle/>
          <a:p>
            <a:pPr algn="just"/>
            <a:r>
              <a:rPr lang="ru-RU" sz="2400" b="1" dirty="0">
                <a:ea typeface="Calibri" panose="020F0502020204030204" pitchFamily="34" charset="0"/>
              </a:rPr>
              <a:t>Вопросы профилактики употребления психоактивных веществ несовершеннолетними обучающимися «группы риска» рассматриваются на заседаниях Совета профилактики образовательной </a:t>
            </a:r>
            <a:r>
              <a:rPr lang="ru-RU" sz="2400" b="1" dirty="0" smtClean="0">
                <a:ea typeface="Calibri" panose="020F0502020204030204" pitchFamily="34" charset="0"/>
              </a:rPr>
              <a:t>организации. </a:t>
            </a:r>
            <a:endParaRPr lang="ru-RU" sz="2400" b="1" dirty="0"/>
          </a:p>
        </p:txBody>
      </p:sp>
      <p:sp>
        <p:nvSpPr>
          <p:cNvPr id="5" name="Прямоугольник 4"/>
          <p:cNvSpPr/>
          <p:nvPr/>
        </p:nvSpPr>
        <p:spPr>
          <a:xfrm>
            <a:off x="6280484" y="2321004"/>
            <a:ext cx="5426242" cy="1862048"/>
          </a:xfrm>
          <a:prstGeom prst="rect">
            <a:avLst/>
          </a:prstGeom>
        </p:spPr>
        <p:txBody>
          <a:bodyPr wrap="square">
            <a:spAutoFit/>
          </a:bodyPr>
          <a:lstStyle/>
          <a:p>
            <a:pPr marL="457200" indent="450215" algn="just">
              <a:lnSpc>
                <a:spcPct val="115000"/>
              </a:lnSpc>
              <a:spcAft>
                <a:spcPts val="0"/>
              </a:spcAft>
            </a:pPr>
            <a:r>
              <a:rPr lang="ru-RU" sz="2000" b="1" dirty="0">
                <a:ea typeface="Calibri" panose="020F0502020204030204" pitchFamily="34" charset="0"/>
                <a:cs typeface="Times New Roman" panose="02020603050405020304" pitchFamily="18" charset="0"/>
              </a:rPr>
              <a:t>Совет профилактики создается по решению руководителя образовательной организации. Состав Совета профилактики утверждается приказом образовательной организации. </a:t>
            </a:r>
            <a:endParaRPr lang="ru-RU" sz="2000" b="1" dirty="0">
              <a:effectLst/>
              <a:ea typeface="Calibri" panose="020F0502020204030204" pitchFamily="34" charset="0"/>
              <a:cs typeface="Times New Roman" panose="02020603050405020304" pitchFamily="18" charset="0"/>
            </a:endParaRPr>
          </a:p>
        </p:txBody>
      </p:sp>
      <p:sp>
        <p:nvSpPr>
          <p:cNvPr id="6" name="Прямоугольник 5"/>
          <p:cNvSpPr/>
          <p:nvPr/>
        </p:nvSpPr>
        <p:spPr>
          <a:xfrm>
            <a:off x="942472" y="5358780"/>
            <a:ext cx="10343149" cy="1477328"/>
          </a:xfrm>
          <a:prstGeom prst="rect">
            <a:avLst/>
          </a:prstGeom>
        </p:spPr>
        <p:txBody>
          <a:bodyPr wrap="square">
            <a:spAutoFit/>
          </a:bodyPr>
          <a:lstStyle/>
          <a:p>
            <a:pPr algn="just"/>
            <a:r>
              <a:rPr lang="ru-RU" b="1" dirty="0">
                <a:ea typeface="Calibri" panose="020F0502020204030204" pitchFamily="34" charset="0"/>
              </a:rPr>
              <a:t>Совет профилактики осуществляет свою деятельность в соответствии с Положением о Совете профилактики. В ходе заседания Совета профилактики ведется протокол, отражающий информацию о цели заседания и присутствующих членах Совета профилактики, рекомендации, принятые решения и сроки их исполнения. </a:t>
            </a:r>
            <a:r>
              <a:rPr lang="ru-RU" b="1" dirty="0"/>
              <a:t>Участники заседания знакомятся с решением Совета профилактики под роспись. </a:t>
            </a:r>
          </a:p>
        </p:txBody>
      </p:sp>
    </p:spTree>
    <p:extLst>
      <p:ext uri="{BB962C8B-B14F-4D97-AF65-F5344CB8AC3E}">
        <p14:creationId xmlns:p14="http://schemas.microsoft.com/office/powerpoint/2010/main" val="7552637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3729789" y="648770"/>
            <a:ext cx="8145379" cy="646331"/>
          </a:xfrm>
          <a:prstGeom prst="rect">
            <a:avLst/>
          </a:prstGeom>
        </p:spPr>
        <p:style>
          <a:lnRef idx="2">
            <a:schemeClr val="dk1"/>
          </a:lnRef>
          <a:fillRef idx="1">
            <a:schemeClr val="lt1"/>
          </a:fillRef>
          <a:effectRef idx="0">
            <a:schemeClr val="dk1"/>
          </a:effectRef>
          <a:fontRef idx="minor">
            <a:schemeClr val="dk1"/>
          </a:fontRef>
        </p:style>
        <p:txBody>
          <a:bodyPr wrap="square" lIns="0" tIns="0" rIns="91440" bIns="0" rtlCol="0">
            <a:spAutoFit/>
          </a:bodyPr>
          <a:lstStyle/>
          <a:p>
            <a:pPr algn="just"/>
            <a:r>
              <a:rPr lang="ru-RU" sz="2100" b="1" dirty="0" smtClean="0"/>
              <a:t>Федеральный  закон </a:t>
            </a:r>
            <a:r>
              <a:rPr lang="ru-RU" sz="2100" b="1" dirty="0"/>
              <a:t>от 8 января 1998 года № 3-ФЗ </a:t>
            </a:r>
            <a:r>
              <a:rPr lang="ru-RU" sz="2100" b="1" dirty="0" smtClean="0"/>
              <a:t/>
            </a:r>
            <a:br>
              <a:rPr lang="ru-RU" sz="2100" b="1" dirty="0" smtClean="0"/>
            </a:br>
            <a:r>
              <a:rPr lang="ru-RU" sz="2100" b="1" dirty="0" smtClean="0"/>
              <a:t>«</a:t>
            </a:r>
            <a:r>
              <a:rPr lang="ru-RU" sz="2100" b="1" dirty="0"/>
              <a:t>О наркотических средствах и психотропных веществах»;</a:t>
            </a:r>
          </a:p>
        </p:txBody>
      </p:sp>
      <p:sp>
        <p:nvSpPr>
          <p:cNvPr id="21" name="TextBox 20"/>
          <p:cNvSpPr txBox="1"/>
          <p:nvPr/>
        </p:nvSpPr>
        <p:spPr>
          <a:xfrm>
            <a:off x="3729788" y="1648671"/>
            <a:ext cx="8145379" cy="1292662"/>
          </a:xfrm>
          <a:prstGeom prst="rect">
            <a:avLst/>
          </a:prstGeom>
        </p:spPr>
        <p:style>
          <a:lnRef idx="2">
            <a:schemeClr val="dk1"/>
          </a:lnRef>
          <a:fillRef idx="1">
            <a:schemeClr val="lt1"/>
          </a:fillRef>
          <a:effectRef idx="0">
            <a:schemeClr val="dk1"/>
          </a:effectRef>
          <a:fontRef idx="minor">
            <a:schemeClr val="dk1"/>
          </a:fontRef>
        </p:style>
        <p:txBody>
          <a:bodyPr wrap="square" lIns="0" tIns="0" rIns="91440" bIns="0" rtlCol="0">
            <a:spAutoFit/>
          </a:bodyPr>
          <a:lstStyle/>
          <a:p>
            <a:pPr algn="just"/>
            <a:r>
              <a:rPr lang="ru-RU" sz="2100" b="1" dirty="0" smtClean="0"/>
              <a:t>Закон </a:t>
            </a:r>
            <a:r>
              <a:rPr lang="ru-RU" sz="2100" b="1" dirty="0"/>
              <a:t>Иркутской области </a:t>
            </a:r>
            <a:r>
              <a:rPr lang="ru-RU" sz="2100" b="1" dirty="0" smtClean="0"/>
              <a:t>от </a:t>
            </a:r>
            <a:r>
              <a:rPr lang="ru-RU" sz="2100" b="1" dirty="0"/>
              <a:t>7 октября 2009 </a:t>
            </a:r>
            <a:r>
              <a:rPr lang="ru-RU" sz="2100" b="1" dirty="0" smtClean="0"/>
              <a:t>года</a:t>
            </a:r>
            <a:br>
              <a:rPr lang="ru-RU" sz="2100" b="1" dirty="0" smtClean="0"/>
            </a:br>
            <a:r>
              <a:rPr lang="ru-RU" sz="2100" b="1" dirty="0" smtClean="0"/>
              <a:t>№ </a:t>
            </a:r>
            <a:r>
              <a:rPr lang="ru-RU" sz="2100" b="1" dirty="0"/>
              <a:t>62/28-оз </a:t>
            </a:r>
            <a:r>
              <a:rPr lang="ru-RU" sz="2100" b="1" dirty="0" smtClean="0"/>
              <a:t>«</a:t>
            </a:r>
            <a:r>
              <a:rPr lang="ru-RU" sz="2100" b="1" dirty="0"/>
              <a:t>О профилактике незаконного потребления наркотических средств и психотропных веществ, наркомании и токсикомании в Иркутской области</a:t>
            </a:r>
            <a:r>
              <a:rPr lang="ru-RU" sz="2100" b="1" dirty="0" smtClean="0"/>
              <a:t>»;</a:t>
            </a:r>
            <a:endParaRPr lang="en-US" sz="2100" b="1" dirty="0">
              <a:solidFill>
                <a:schemeClr val="bg1">
                  <a:lumMod val="50000"/>
                </a:schemeClr>
              </a:solidFill>
              <a:latin typeface="+mj-lt"/>
              <a:ea typeface="Titillium" charset="0"/>
              <a:cs typeface="Titillium" charset="0"/>
            </a:endParaRPr>
          </a:p>
        </p:txBody>
      </p:sp>
      <p:pic>
        <p:nvPicPr>
          <p:cNvPr id="7" name="Рисунок 6"/>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13247" r="13247"/>
          <a:stretch>
            <a:fillRect/>
          </a:stretch>
        </p:blipFill>
        <p:spPr/>
      </p:pic>
      <p:sp>
        <p:nvSpPr>
          <p:cNvPr id="23" name="TextBox 22"/>
          <p:cNvSpPr txBox="1"/>
          <p:nvPr/>
        </p:nvSpPr>
        <p:spPr>
          <a:xfrm>
            <a:off x="3729789" y="3191813"/>
            <a:ext cx="8145379" cy="3231654"/>
          </a:xfrm>
          <a:prstGeom prst="rect">
            <a:avLst/>
          </a:prstGeom>
        </p:spPr>
        <p:style>
          <a:lnRef idx="2">
            <a:schemeClr val="dk1"/>
          </a:lnRef>
          <a:fillRef idx="1">
            <a:schemeClr val="lt1"/>
          </a:fillRef>
          <a:effectRef idx="0">
            <a:schemeClr val="dk1"/>
          </a:effectRef>
          <a:fontRef idx="minor">
            <a:schemeClr val="dk1"/>
          </a:fontRef>
        </p:style>
        <p:txBody>
          <a:bodyPr wrap="square" lIns="0" tIns="0" rIns="91440" bIns="0" rtlCol="0">
            <a:spAutoFit/>
          </a:bodyPr>
          <a:lstStyle/>
          <a:p>
            <a:pPr algn="just"/>
            <a:r>
              <a:rPr lang="ru-RU" sz="2100" b="1" dirty="0" smtClean="0"/>
              <a:t>Совместный приказ министерства </a:t>
            </a:r>
            <a:r>
              <a:rPr lang="ru-RU" sz="2100" b="1" dirty="0"/>
              <a:t>по молодежной политике Иркутской </a:t>
            </a:r>
            <a:r>
              <a:rPr lang="ru-RU" sz="2100" b="1" dirty="0" smtClean="0"/>
              <a:t>области и  </a:t>
            </a:r>
            <a:r>
              <a:rPr lang="ru-RU" sz="2100" b="1" dirty="0"/>
              <a:t>министерства образования </a:t>
            </a:r>
            <a:r>
              <a:rPr lang="ru-RU" sz="2100" b="1" dirty="0" smtClean="0"/>
              <a:t>Иркутской области от 25 </a:t>
            </a:r>
            <a:r>
              <a:rPr lang="ru-RU" sz="2100" b="1" dirty="0"/>
              <a:t>марта 2019 года № </a:t>
            </a:r>
            <a:r>
              <a:rPr lang="ru-RU" sz="2100" b="1" dirty="0" smtClean="0"/>
              <a:t>16-мпр/20-мпр </a:t>
            </a:r>
            <a:br>
              <a:rPr lang="ru-RU" sz="2100" b="1" dirty="0" smtClean="0"/>
            </a:br>
            <a:r>
              <a:rPr lang="ru-RU" sz="2100" b="1" dirty="0" smtClean="0"/>
              <a:t>«Об утверждении Инструктивно-методических указаний  </a:t>
            </a:r>
            <a:r>
              <a:rPr lang="ru-RU" sz="2100" b="1" dirty="0"/>
              <a:t>об определении порядка организации и деятельности кабинетов профилактики в организациях, осуществляющих образовательную деятельность по образовательным программам среднего профессионального и высшего образования, основным программам профессионального обучения и по дополнительным профессиональным </a:t>
            </a:r>
            <a:r>
              <a:rPr lang="ru-RU" sz="2100" b="1" dirty="0" smtClean="0"/>
              <a:t>программам».</a:t>
            </a:r>
            <a:endParaRPr lang="en-US" sz="2100" b="1" dirty="0">
              <a:solidFill>
                <a:schemeClr val="bg1">
                  <a:lumMod val="50000"/>
                </a:schemeClr>
              </a:solidFill>
              <a:latin typeface="+mj-lt"/>
              <a:ea typeface="Titillium" charset="0"/>
              <a:cs typeface="Titillium" charset="0"/>
            </a:endParaRPr>
          </a:p>
        </p:txBody>
      </p:sp>
    </p:spTree>
    <p:extLst>
      <p:ext uri="{BB962C8B-B14F-4D97-AF65-F5344CB8AC3E}">
        <p14:creationId xmlns:p14="http://schemas.microsoft.com/office/powerpoint/2010/main" val="26398285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82844" y="445168"/>
            <a:ext cx="9950116" cy="6340197"/>
          </a:xfrm>
          <a:prstGeom prst="rect">
            <a:avLst/>
          </a:prstGeom>
        </p:spPr>
        <p:txBody>
          <a:bodyPr wrap="square">
            <a:spAutoFit/>
          </a:bodyPr>
          <a:lstStyle/>
          <a:p>
            <a:pPr algn="just"/>
            <a:r>
              <a:rPr lang="ru-RU" sz="3600" b="1" dirty="0" smtClean="0"/>
              <a:t>Согласно статьи </a:t>
            </a:r>
            <a:r>
              <a:rPr lang="ru-RU" sz="3600" b="1" dirty="0"/>
              <a:t>25</a:t>
            </a:r>
            <a:r>
              <a:rPr lang="ru-RU" sz="3600" b="1" baseline="30000" dirty="0"/>
              <a:t>1</a:t>
            </a:r>
            <a:r>
              <a:rPr lang="ru-RU" sz="3600" b="1" dirty="0"/>
              <a:t> Закона Иркутской области от 7 октября 2009 </a:t>
            </a:r>
            <a:r>
              <a:rPr lang="ru-RU" sz="3600" b="1" dirty="0" smtClean="0"/>
              <a:t>года № </a:t>
            </a:r>
            <a:r>
              <a:rPr lang="ru-RU" sz="3600" b="1" dirty="0"/>
              <a:t>62/28-оз </a:t>
            </a:r>
            <a:r>
              <a:rPr lang="ru-RU" sz="3600" b="1" dirty="0" smtClean="0"/>
              <a:t/>
            </a:r>
            <a:br>
              <a:rPr lang="ru-RU" sz="3600" b="1" dirty="0" smtClean="0"/>
            </a:br>
            <a:r>
              <a:rPr lang="ru-RU" sz="3600" b="1" dirty="0" smtClean="0"/>
              <a:t>«</a:t>
            </a:r>
            <a:r>
              <a:rPr lang="ru-RU" sz="3600" b="1" dirty="0"/>
              <a:t>О профилактике незаконного потребления наркотических средств и психотропных веществ, наркомании и токсикомании в Иркутской области</a:t>
            </a:r>
            <a:r>
              <a:rPr lang="ru-RU" sz="3600" b="1" dirty="0" smtClean="0"/>
              <a:t>» в СУЗАХ И ВУЗАХ          </a:t>
            </a:r>
            <a:r>
              <a:rPr lang="ru-RU" sz="3600" b="1" u="sng" dirty="0" smtClean="0"/>
              <a:t>функционируют </a:t>
            </a:r>
            <a:r>
              <a:rPr lang="ru-RU" sz="3600" b="1" dirty="0" smtClean="0"/>
              <a:t>Кабинеты профилактики            следовательно в нормативно-правовых документах по деятельности кабинета профилактики должна использоваться единая терминология</a:t>
            </a:r>
          </a:p>
          <a:p>
            <a:pPr algn="just"/>
            <a:endParaRPr lang="ru-RU" b="1" u="sng" dirty="0">
              <a:solidFill>
                <a:schemeClr val="bg1">
                  <a:lumMod val="50000"/>
                </a:schemeClr>
              </a:solidFill>
              <a:ea typeface="Titillium" charset="0"/>
              <a:cs typeface="Titillium" charset="0"/>
            </a:endParaRPr>
          </a:p>
          <a:p>
            <a:pPr algn="just"/>
            <a:r>
              <a:rPr lang="ru-RU" sz="2800" b="1" i="1" dirty="0" smtClean="0">
                <a:ea typeface="Titillium" charset="0"/>
                <a:cs typeface="Titillium" charset="0"/>
              </a:rPr>
              <a:t>Примечание: понятие наркопост используется в школах.</a:t>
            </a:r>
            <a:endParaRPr lang="en-US" sz="2800" b="1" i="1" dirty="0">
              <a:ea typeface="Titillium" charset="0"/>
              <a:cs typeface="Titillium" charset="0"/>
            </a:endParaRPr>
          </a:p>
        </p:txBody>
      </p:sp>
      <p:sp>
        <p:nvSpPr>
          <p:cNvPr id="4" name="Стрелка вправо 3"/>
          <p:cNvSpPr/>
          <p:nvPr/>
        </p:nvSpPr>
        <p:spPr>
          <a:xfrm>
            <a:off x="6665493" y="332071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право 5"/>
          <p:cNvSpPr/>
          <p:nvPr/>
        </p:nvSpPr>
        <p:spPr>
          <a:xfrm>
            <a:off x="6288664" y="390193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743408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666266" y="437397"/>
            <a:ext cx="8518357" cy="369332"/>
          </a:xfrm>
          <a:prstGeom prst="rect">
            <a:avLst/>
          </a:prstGeom>
          <a:noFill/>
        </p:spPr>
        <p:txBody>
          <a:bodyPr wrap="square" lIns="0" tIns="0" rIns="0" bIns="0" rtlCol="0">
            <a:spAutoFit/>
          </a:bodyPr>
          <a:lstStyle/>
          <a:p>
            <a:pPr algn="ctr"/>
            <a:r>
              <a:rPr lang="ru-RU" sz="2400" b="1" dirty="0" smtClean="0">
                <a:latin typeface="Titillium Light" charset="0"/>
                <a:ea typeface="Titillium Light" charset="0"/>
                <a:cs typeface="Titillium Light" charset="0"/>
              </a:rPr>
              <a:t>ДЛЯ ЧЕГО СОЗДАН КАБИНЕТ ПРОФИЛАКТИКИ?</a:t>
            </a:r>
            <a:endParaRPr lang="en-US" sz="2400" b="1" dirty="0">
              <a:latin typeface="Titillium Light" charset="0"/>
              <a:ea typeface="Titillium Light" charset="0"/>
              <a:cs typeface="Titillium Light" charset="0"/>
            </a:endParaRPr>
          </a:p>
        </p:txBody>
      </p:sp>
      <p:sp>
        <p:nvSpPr>
          <p:cNvPr id="12" name="TextBox 11"/>
          <p:cNvSpPr txBox="1"/>
          <p:nvPr/>
        </p:nvSpPr>
        <p:spPr>
          <a:xfrm>
            <a:off x="372980" y="1442563"/>
            <a:ext cx="6591586" cy="4062651"/>
          </a:xfrm>
          <a:prstGeom prst="rect">
            <a:avLst/>
          </a:prstGeom>
          <a:noFill/>
        </p:spPr>
        <p:txBody>
          <a:bodyPr wrap="square" lIns="0" tIns="0" rIns="91440" bIns="0" rtlCol="0">
            <a:spAutoFit/>
          </a:bodyPr>
          <a:lstStyle/>
          <a:p>
            <a:pPr algn="just">
              <a:lnSpc>
                <a:spcPct val="120000"/>
              </a:lnSpc>
            </a:pPr>
            <a:r>
              <a:rPr lang="ru-RU" sz="2800" b="1" dirty="0" smtClean="0">
                <a:solidFill>
                  <a:srgbClr val="00B0F0"/>
                </a:solidFill>
              </a:rPr>
              <a:t>Целью организации деятельности</a:t>
            </a:r>
            <a:r>
              <a:rPr lang="ru-RU" sz="2400" b="1" dirty="0" smtClean="0">
                <a:solidFill>
                  <a:srgbClr val="00B0F0"/>
                </a:solidFill>
              </a:rPr>
              <a:t> </a:t>
            </a:r>
            <a:r>
              <a:rPr lang="ru-RU" sz="2400" b="1" dirty="0" smtClean="0"/>
              <a:t>кабинетов профилактики </a:t>
            </a:r>
            <a:r>
              <a:rPr lang="ru-RU" sz="2400" b="1" dirty="0"/>
              <a:t>является создание </a:t>
            </a:r>
            <a:r>
              <a:rPr lang="ru-RU" sz="2400" b="1" dirty="0" smtClean="0"/>
              <a:t>эффективной </a:t>
            </a:r>
            <a:r>
              <a:rPr lang="ru-RU" sz="2400" b="1" dirty="0"/>
              <a:t>постоянно действующей системы наблюдения и контроля за распространением наркомании и других социально-негативных </a:t>
            </a:r>
            <a:r>
              <a:rPr lang="ru-RU" sz="2400" b="1" dirty="0" smtClean="0"/>
              <a:t>явлений, </a:t>
            </a:r>
            <a:r>
              <a:rPr lang="ru-RU" sz="2400" b="1" dirty="0"/>
              <a:t>минимизация фактов немедицинского потребления наркотических средств и психотропных веществ и участия в незаконном обороте обучающихся </a:t>
            </a:r>
            <a:endParaRPr lang="en-US" sz="2400" b="1" dirty="0">
              <a:solidFill>
                <a:schemeClr val="tx1">
                  <a:alpha val="60000"/>
                </a:schemeClr>
              </a:solidFill>
              <a:latin typeface="+mj-lt"/>
              <a:ea typeface="Titillium" charset="0"/>
              <a:cs typeface="Titillium" charset="0"/>
            </a:endParaRPr>
          </a:p>
        </p:txBody>
      </p:sp>
      <p:cxnSp>
        <p:nvCxnSpPr>
          <p:cNvPr id="13" name="Straight Connector 12"/>
          <p:cNvCxnSpPr/>
          <p:nvPr/>
        </p:nvCxnSpPr>
        <p:spPr>
          <a:xfrm flipV="1">
            <a:off x="2337565" y="986589"/>
            <a:ext cx="7143319" cy="45772"/>
          </a:xfrm>
          <a:prstGeom prst="line">
            <a:avLst/>
          </a:prstGeom>
          <a:ln w="25400">
            <a:solidFill>
              <a:srgbClr val="4ED0E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445829" y="1492624"/>
            <a:ext cx="2738794" cy="295466"/>
          </a:xfrm>
          <a:prstGeom prst="rect">
            <a:avLst/>
          </a:prstGeom>
          <a:noFill/>
        </p:spPr>
        <p:txBody>
          <a:bodyPr wrap="square" lIns="0" tIns="0" rIns="0" bIns="0" rtlCol="0">
            <a:spAutoFit/>
          </a:bodyPr>
          <a:lstStyle/>
          <a:p>
            <a:pPr>
              <a:lnSpc>
                <a:spcPct val="80000"/>
              </a:lnSpc>
            </a:pPr>
            <a:r>
              <a:rPr lang="ru-RU" sz="2400" b="1" spc="200" dirty="0" smtClean="0">
                <a:latin typeface="Titillium" charset="0"/>
                <a:ea typeface="Titillium" charset="0"/>
                <a:cs typeface="Titillium" charset="0"/>
              </a:rPr>
              <a:t>ЗАДАЧИ:</a:t>
            </a:r>
            <a:endParaRPr lang="en-US" sz="2400" b="1" spc="200" dirty="0">
              <a:latin typeface="Titillium" charset="0"/>
              <a:ea typeface="Titillium" charset="0"/>
              <a:cs typeface="Titillium" charset="0"/>
            </a:endParaRPr>
          </a:p>
        </p:txBody>
      </p:sp>
      <p:sp>
        <p:nvSpPr>
          <p:cNvPr id="17" name="TextBox 16"/>
          <p:cNvSpPr txBox="1"/>
          <p:nvPr/>
        </p:nvSpPr>
        <p:spPr>
          <a:xfrm>
            <a:off x="7445829" y="1657285"/>
            <a:ext cx="4573717" cy="1646605"/>
          </a:xfrm>
          <a:prstGeom prst="rect">
            <a:avLst/>
          </a:prstGeom>
          <a:noFill/>
        </p:spPr>
        <p:txBody>
          <a:bodyPr wrap="square" lIns="0" tIns="0" rIns="91440" bIns="0" rtlCol="0">
            <a:spAutoFit/>
          </a:bodyPr>
          <a:lstStyle/>
          <a:p>
            <a:pPr algn="just"/>
            <a:r>
              <a:rPr lang="ru-RU" sz="1700" dirty="0" smtClean="0"/>
              <a:t/>
            </a:r>
            <a:br>
              <a:rPr lang="ru-RU" sz="1700" dirty="0" smtClean="0"/>
            </a:br>
            <a:r>
              <a:rPr lang="ru-RU" i="1" dirty="0" smtClean="0"/>
              <a:t>1) принятие </a:t>
            </a:r>
            <a:r>
              <a:rPr lang="ru-RU" i="1" dirty="0"/>
              <a:t>мер, направленных на выявление обучающихся, </a:t>
            </a:r>
            <a:r>
              <a:rPr lang="ru-RU" i="1" dirty="0" smtClean="0"/>
              <a:t>употребляющих наркотические </a:t>
            </a:r>
            <a:r>
              <a:rPr lang="ru-RU" i="1" dirty="0"/>
              <a:t>средства, а также обучающихся, относящихся к «группе риска»;</a:t>
            </a:r>
            <a:endParaRPr lang="en-US" i="1" dirty="0">
              <a:solidFill>
                <a:schemeClr val="bg1">
                  <a:lumMod val="50000"/>
                </a:schemeClr>
              </a:solidFill>
              <a:latin typeface="+mj-lt"/>
              <a:ea typeface="Titillium" charset="0"/>
              <a:cs typeface="Titillium" charset="0"/>
            </a:endParaRPr>
          </a:p>
        </p:txBody>
      </p:sp>
      <p:sp>
        <p:nvSpPr>
          <p:cNvPr id="19" name="TextBox 18"/>
          <p:cNvSpPr txBox="1"/>
          <p:nvPr/>
        </p:nvSpPr>
        <p:spPr>
          <a:xfrm>
            <a:off x="7445827" y="3498237"/>
            <a:ext cx="4477467" cy="1384995"/>
          </a:xfrm>
          <a:prstGeom prst="rect">
            <a:avLst/>
          </a:prstGeom>
          <a:noFill/>
        </p:spPr>
        <p:txBody>
          <a:bodyPr wrap="square" lIns="0" tIns="0" rIns="91440" bIns="0" rtlCol="0">
            <a:spAutoFit/>
          </a:bodyPr>
          <a:lstStyle/>
          <a:p>
            <a:pPr algn="just"/>
            <a:r>
              <a:rPr lang="ru-RU" i="1" dirty="0" smtClean="0"/>
              <a:t>2) выявление </a:t>
            </a:r>
            <a:r>
              <a:rPr lang="ru-RU" i="1" dirty="0"/>
              <a:t>и принятие мер по устранению условий, способствующих возникновению и распространению наркомании и токсикомании среди обучающихся; </a:t>
            </a:r>
            <a:endParaRPr lang="en-US" i="1" dirty="0">
              <a:solidFill>
                <a:schemeClr val="tx1">
                  <a:alpha val="60000"/>
                </a:schemeClr>
              </a:solidFill>
              <a:latin typeface="+mj-lt"/>
              <a:ea typeface="Titillium" charset="0"/>
              <a:cs typeface="Titillium" charset="0"/>
            </a:endParaRPr>
          </a:p>
        </p:txBody>
      </p:sp>
      <p:sp>
        <p:nvSpPr>
          <p:cNvPr id="21" name="TextBox 20"/>
          <p:cNvSpPr txBox="1"/>
          <p:nvPr/>
        </p:nvSpPr>
        <p:spPr>
          <a:xfrm>
            <a:off x="7445827" y="4883232"/>
            <a:ext cx="4477467" cy="1384995"/>
          </a:xfrm>
          <a:prstGeom prst="rect">
            <a:avLst/>
          </a:prstGeom>
          <a:noFill/>
        </p:spPr>
        <p:txBody>
          <a:bodyPr wrap="square" lIns="0" tIns="0" rIns="91440" bIns="0" rtlCol="0">
            <a:spAutoFit/>
          </a:bodyPr>
          <a:lstStyle/>
          <a:p>
            <a:pPr algn="just"/>
            <a:r>
              <a:rPr lang="ru-RU" i="1" dirty="0" smtClean="0"/>
              <a:t/>
            </a:r>
            <a:br>
              <a:rPr lang="ru-RU" i="1" dirty="0" smtClean="0"/>
            </a:br>
            <a:r>
              <a:rPr lang="ru-RU" i="1" dirty="0" smtClean="0"/>
              <a:t>3) организация </a:t>
            </a:r>
            <a:r>
              <a:rPr lang="ru-RU" i="1" dirty="0"/>
              <a:t>и проведение информационно-просветительской работы профилактического характера среди </a:t>
            </a:r>
            <a:r>
              <a:rPr lang="ru-RU" i="1" dirty="0" smtClean="0"/>
              <a:t>обучающихся</a:t>
            </a:r>
            <a:endParaRPr lang="en-US" i="1" dirty="0">
              <a:solidFill>
                <a:schemeClr val="bg1">
                  <a:lumMod val="50000"/>
                </a:schemeClr>
              </a:solidFill>
              <a:latin typeface="+mj-lt"/>
              <a:ea typeface="Titillium" charset="0"/>
              <a:cs typeface="Titillium" charset="0"/>
            </a:endParaRPr>
          </a:p>
        </p:txBody>
      </p:sp>
      <p:cxnSp>
        <p:nvCxnSpPr>
          <p:cNvPr id="25" name="Straight Connector 24"/>
          <p:cNvCxnSpPr/>
          <p:nvPr/>
        </p:nvCxnSpPr>
        <p:spPr>
          <a:xfrm>
            <a:off x="7060818" y="1336654"/>
            <a:ext cx="0" cy="4200603"/>
          </a:xfrm>
          <a:prstGeom prst="line">
            <a:avLst/>
          </a:prstGeom>
          <a:ln w="635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48961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Grp="1" noChangeAspect="1"/>
          </p:cNvPicPr>
          <p:nvPr>
            <p:ph type="pic" sz="quarter" idx="16"/>
          </p:nvPr>
        </p:nvPicPr>
        <p:blipFill rotWithShape="1">
          <a:blip r:embed="rId2">
            <a:extLst>
              <a:ext uri="{28A0092B-C50C-407E-A947-70E740481C1C}">
                <a14:useLocalDpi xmlns:a14="http://schemas.microsoft.com/office/drawing/2010/main" val="0"/>
              </a:ext>
            </a:extLst>
          </a:blip>
          <a:srcRect l="48380" t="208" r="18516" b="1"/>
          <a:stretch/>
        </p:blipFill>
        <p:spPr>
          <a:xfrm>
            <a:off x="53930" y="0"/>
            <a:ext cx="3307108" cy="6843704"/>
          </a:xfrm>
        </p:spPr>
      </p:pic>
      <p:sp>
        <p:nvSpPr>
          <p:cNvPr id="3" name="Прямоугольник 2"/>
          <p:cNvSpPr/>
          <p:nvPr/>
        </p:nvSpPr>
        <p:spPr>
          <a:xfrm>
            <a:off x="3007895" y="1215362"/>
            <a:ext cx="8927431" cy="2003625"/>
          </a:xfrm>
          <a:prstGeom prst="rect">
            <a:avLst/>
          </a:prstGeom>
        </p:spPr>
        <p:txBody>
          <a:bodyPr wrap="square">
            <a:spAutoFit/>
          </a:bodyPr>
          <a:lstStyle/>
          <a:p>
            <a:pPr marL="457200" indent="450215" algn="ctr">
              <a:lnSpc>
                <a:spcPct val="115000"/>
              </a:lnSpc>
              <a:spcAft>
                <a:spcPts val="0"/>
              </a:spcAft>
              <a:tabLst>
                <a:tab pos="450215" algn="l"/>
              </a:tabLst>
            </a:pPr>
            <a:r>
              <a:rPr lang="ru-RU" sz="2000" spc="10" dirty="0" smtClean="0">
                <a:latin typeface="Titillium Light"/>
                <a:ea typeface="Times New Roman" panose="02020603050405020304" pitchFamily="18" charset="0"/>
                <a:cs typeface="Times New Roman" panose="02020603050405020304" pitchFamily="18" charset="0"/>
              </a:rPr>
              <a:t>Кабинет </a:t>
            </a:r>
            <a:r>
              <a:rPr lang="ru-RU" sz="2000" spc="10" dirty="0">
                <a:latin typeface="Titillium Light"/>
                <a:ea typeface="Times New Roman" panose="02020603050405020304" pitchFamily="18" charset="0"/>
                <a:cs typeface="Times New Roman" panose="02020603050405020304" pitchFamily="18" charset="0"/>
              </a:rPr>
              <a:t>профилактики создается по решению руководителя образовательной организации на добровольных </a:t>
            </a:r>
            <a:r>
              <a:rPr lang="ru-RU" sz="2000" spc="10" dirty="0" smtClean="0">
                <a:latin typeface="Titillium Light"/>
                <a:ea typeface="Times New Roman" panose="02020603050405020304" pitchFamily="18" charset="0"/>
                <a:cs typeface="Times New Roman" panose="02020603050405020304" pitchFamily="18" charset="0"/>
              </a:rPr>
              <a:t>началах</a:t>
            </a:r>
          </a:p>
          <a:p>
            <a:pPr marL="457200" indent="450215" algn="just">
              <a:lnSpc>
                <a:spcPct val="115000"/>
              </a:lnSpc>
              <a:spcAft>
                <a:spcPts val="0"/>
              </a:spcAft>
              <a:tabLst>
                <a:tab pos="450215" algn="l"/>
              </a:tabLst>
            </a:pPr>
            <a:endParaRPr lang="ru-RU" sz="1400" spc="10" dirty="0">
              <a:effectLst/>
              <a:latin typeface="Titillium Light"/>
              <a:ea typeface="Calibri" panose="020F0502020204030204" pitchFamily="34" charset="0"/>
              <a:cs typeface="Times New Roman" panose="02020603050405020304" pitchFamily="18" charset="0"/>
            </a:endParaRPr>
          </a:p>
          <a:p>
            <a:pPr marL="457200" indent="450215" algn="just">
              <a:lnSpc>
                <a:spcPct val="115000"/>
              </a:lnSpc>
              <a:spcAft>
                <a:spcPts val="0"/>
              </a:spcAft>
              <a:tabLst>
                <a:tab pos="450215" algn="l"/>
              </a:tabLst>
            </a:pPr>
            <a:endParaRPr lang="ru-RU" sz="1400" dirty="0" smtClean="0">
              <a:effectLst/>
              <a:latin typeface="Titillium Light"/>
              <a:ea typeface="Calibri" panose="020F0502020204030204" pitchFamily="34" charset="0"/>
              <a:cs typeface="Times New Roman" panose="02020603050405020304" pitchFamily="18" charset="0"/>
            </a:endParaRPr>
          </a:p>
          <a:p>
            <a:pPr marL="457200" indent="450215" algn="ctr">
              <a:lnSpc>
                <a:spcPct val="115000"/>
              </a:lnSpc>
              <a:spcAft>
                <a:spcPts val="0"/>
              </a:spcAft>
              <a:tabLst>
                <a:tab pos="450215" algn="l"/>
              </a:tabLst>
            </a:pPr>
            <a:r>
              <a:rPr lang="ru-RU" sz="2000" dirty="0" smtClean="0">
                <a:latin typeface="Titillium Light"/>
                <a:ea typeface="Calibri" panose="020F0502020204030204" pitchFamily="34" charset="0"/>
                <a:cs typeface="Times New Roman" panose="02020603050405020304" pitchFamily="18" charset="0"/>
              </a:rPr>
              <a:t>Деятельность кабинета профилактики встроена в систему воспитательной работы</a:t>
            </a:r>
            <a:endParaRPr lang="ru-RU" sz="2000" dirty="0">
              <a:effectLst/>
              <a:latin typeface="Titillium Light"/>
              <a:ea typeface="Calibri" panose="020F0502020204030204" pitchFamily="34" charset="0"/>
              <a:cs typeface="Times New Roman" panose="02020603050405020304" pitchFamily="18" charset="0"/>
            </a:endParaRPr>
          </a:p>
        </p:txBody>
      </p:sp>
      <p:sp>
        <p:nvSpPr>
          <p:cNvPr id="4" name="Прямоугольник 3"/>
          <p:cNvSpPr/>
          <p:nvPr/>
        </p:nvSpPr>
        <p:spPr>
          <a:xfrm>
            <a:off x="3361038" y="217959"/>
            <a:ext cx="8574288" cy="779444"/>
          </a:xfrm>
          <a:prstGeom prst="rect">
            <a:avLst/>
          </a:prstGeom>
        </p:spPr>
        <p:txBody>
          <a:bodyPr wrap="square">
            <a:spAutoFit/>
          </a:bodyPr>
          <a:lstStyle/>
          <a:p>
            <a:pPr marL="457200" indent="450215" algn="ctr">
              <a:lnSpc>
                <a:spcPct val="115000"/>
              </a:lnSpc>
              <a:spcAft>
                <a:spcPts val="0"/>
              </a:spcAft>
              <a:tabLst>
                <a:tab pos="450215" algn="l"/>
              </a:tabLst>
            </a:pPr>
            <a:r>
              <a:rPr lang="ru-RU" sz="2000" b="1" spc="10" dirty="0" smtClean="0">
                <a:latin typeface="Titillium Light"/>
                <a:ea typeface="Times New Roman" panose="02020603050405020304" pitchFamily="18" charset="0"/>
                <a:cs typeface="Times New Roman" panose="02020603050405020304" pitchFamily="18" charset="0"/>
              </a:rPr>
              <a:t>ПОРЯДОК ОРГАНИЗАЦИИ ДЕЯТЕЛЬНОСТИ КАБИНЕТОВ ПРОФИЛАКТИКИ</a:t>
            </a:r>
            <a:endParaRPr lang="ru-RU" sz="2000" b="1" dirty="0">
              <a:effectLst/>
              <a:latin typeface="Titillium Light"/>
              <a:ea typeface="Calibri" panose="020F0502020204030204" pitchFamily="34" charset="0"/>
              <a:cs typeface="Times New Roman" panose="02020603050405020304" pitchFamily="18" charset="0"/>
            </a:endParaRPr>
          </a:p>
        </p:txBody>
      </p:sp>
      <p:sp>
        <p:nvSpPr>
          <p:cNvPr id="5" name="Стрелка вниз 4"/>
          <p:cNvSpPr/>
          <p:nvPr/>
        </p:nvSpPr>
        <p:spPr>
          <a:xfrm>
            <a:off x="7405866" y="1948338"/>
            <a:ext cx="484632" cy="5647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низ 5"/>
          <p:cNvSpPr/>
          <p:nvPr/>
        </p:nvSpPr>
        <p:spPr>
          <a:xfrm>
            <a:off x="7341806" y="3183213"/>
            <a:ext cx="484632" cy="5647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3489159" y="3738832"/>
            <a:ext cx="8325852" cy="800219"/>
          </a:xfrm>
          <a:prstGeom prst="rect">
            <a:avLst/>
          </a:prstGeom>
        </p:spPr>
        <p:txBody>
          <a:bodyPr wrap="square">
            <a:spAutoFit/>
          </a:bodyPr>
          <a:lstStyle/>
          <a:p>
            <a:pPr marL="457200" indent="450215" algn="ctr">
              <a:lnSpc>
                <a:spcPct val="115000"/>
              </a:lnSpc>
              <a:spcAft>
                <a:spcPts val="0"/>
              </a:spcAft>
              <a:tabLst>
                <a:tab pos="450215" algn="l"/>
              </a:tabLst>
            </a:pPr>
            <a:r>
              <a:rPr lang="ru-RU" sz="2000" dirty="0" smtClean="0">
                <a:latin typeface="Titillium Light"/>
                <a:ea typeface="Calibri" panose="020F0502020204030204" pitchFamily="34" charset="0"/>
                <a:cs typeface="Times New Roman" panose="02020603050405020304" pitchFamily="18" charset="0"/>
              </a:rPr>
              <a:t>Деятельность </a:t>
            </a:r>
            <a:r>
              <a:rPr lang="ru-RU" sz="2000" dirty="0">
                <a:latin typeface="Titillium Light"/>
                <a:ea typeface="Calibri" panose="020F0502020204030204" pitchFamily="34" charset="0"/>
                <a:cs typeface="Times New Roman" panose="02020603050405020304" pitchFamily="18" charset="0"/>
              </a:rPr>
              <a:t>регламентируется Положением о кабинете профилактики и приказами образовательной </a:t>
            </a:r>
            <a:r>
              <a:rPr lang="ru-RU" sz="2000" dirty="0" smtClean="0">
                <a:latin typeface="Titillium Light"/>
                <a:ea typeface="Calibri" panose="020F0502020204030204" pitchFamily="34" charset="0"/>
                <a:cs typeface="Times New Roman" panose="02020603050405020304" pitchFamily="18" charset="0"/>
              </a:rPr>
              <a:t>организации</a:t>
            </a:r>
            <a:endParaRPr lang="ru-RU" sz="2000" dirty="0">
              <a:effectLst/>
              <a:latin typeface="Titillium Light"/>
              <a:ea typeface="Calibri" panose="020F0502020204030204" pitchFamily="34" charset="0"/>
              <a:cs typeface="Times New Roman" panose="02020603050405020304" pitchFamily="18" charset="0"/>
            </a:endParaRPr>
          </a:p>
        </p:txBody>
      </p:sp>
      <p:sp>
        <p:nvSpPr>
          <p:cNvPr id="11" name="Прямоугольник 10"/>
          <p:cNvSpPr/>
          <p:nvPr/>
        </p:nvSpPr>
        <p:spPr>
          <a:xfrm>
            <a:off x="3489159" y="4786728"/>
            <a:ext cx="8325851" cy="2499146"/>
          </a:xfrm>
          <a:prstGeom prst="rect">
            <a:avLst/>
          </a:prstGeom>
        </p:spPr>
        <p:txBody>
          <a:bodyPr wrap="square">
            <a:spAutoFit/>
          </a:bodyPr>
          <a:lstStyle/>
          <a:p>
            <a:pPr marL="457200" indent="450215" algn="ctr">
              <a:lnSpc>
                <a:spcPct val="115000"/>
              </a:lnSpc>
              <a:spcAft>
                <a:spcPts val="0"/>
              </a:spcAft>
              <a:tabLst>
                <a:tab pos="450215" algn="l"/>
                <a:tab pos="540385" algn="l"/>
                <a:tab pos="630555" algn="l"/>
              </a:tabLst>
            </a:pPr>
            <a:r>
              <a:rPr lang="ru-RU" sz="2400" b="1" u="sng" spc="10" dirty="0" smtClean="0">
                <a:ea typeface="Calibri" panose="020F0502020204030204" pitchFamily="34" charset="0"/>
                <a:cs typeface="Times New Roman" panose="02020603050405020304" pitchFamily="18" charset="0"/>
              </a:rPr>
              <a:t>ТИПОВЫЕ  ОШИБКИ</a:t>
            </a:r>
          </a:p>
          <a:p>
            <a:pPr marL="457200" indent="450215" algn="ctr">
              <a:lnSpc>
                <a:spcPct val="115000"/>
              </a:lnSpc>
              <a:spcAft>
                <a:spcPts val="0"/>
              </a:spcAft>
              <a:tabLst>
                <a:tab pos="450215" algn="l"/>
                <a:tab pos="540385" algn="l"/>
                <a:tab pos="630555" algn="l"/>
              </a:tabLst>
            </a:pPr>
            <a:r>
              <a:rPr lang="ru-RU" sz="2400" b="1" spc="10" dirty="0" smtClean="0">
                <a:ea typeface="Calibri" panose="020F0502020204030204" pitchFamily="34" charset="0"/>
                <a:cs typeface="Times New Roman" panose="02020603050405020304" pitchFamily="18" charset="0"/>
              </a:rPr>
              <a:t>1) Вышеуказанные документы  не утверждены;</a:t>
            </a:r>
          </a:p>
          <a:p>
            <a:pPr marL="457200" indent="450215" algn="ctr">
              <a:lnSpc>
                <a:spcPct val="115000"/>
              </a:lnSpc>
              <a:spcAft>
                <a:spcPts val="0"/>
              </a:spcAft>
              <a:tabLst>
                <a:tab pos="450215" algn="l"/>
                <a:tab pos="540385" algn="l"/>
                <a:tab pos="630555" algn="l"/>
              </a:tabLst>
            </a:pPr>
            <a:r>
              <a:rPr lang="ru-RU" sz="2400" b="1" spc="10" dirty="0" smtClean="0">
                <a:ea typeface="Calibri" panose="020F0502020204030204" pitchFamily="34" charset="0"/>
                <a:cs typeface="Times New Roman" panose="02020603050405020304" pitchFamily="18" charset="0"/>
              </a:rPr>
              <a:t>2) Документы утверждены задним числом;</a:t>
            </a:r>
          </a:p>
          <a:p>
            <a:pPr marL="457200" indent="450215" algn="ctr">
              <a:lnSpc>
                <a:spcPct val="115000"/>
              </a:lnSpc>
              <a:spcAft>
                <a:spcPts val="0"/>
              </a:spcAft>
              <a:tabLst>
                <a:tab pos="450215" algn="l"/>
                <a:tab pos="540385" algn="l"/>
                <a:tab pos="630555" algn="l"/>
              </a:tabLst>
            </a:pPr>
            <a:r>
              <a:rPr lang="ru-RU" sz="2400" b="1" spc="10" dirty="0" smtClean="0">
                <a:ea typeface="Calibri" panose="020F0502020204030204" pitchFamily="34" charset="0"/>
                <a:cs typeface="Times New Roman" panose="02020603050405020304" pitchFamily="18" charset="0"/>
              </a:rPr>
              <a:t>3) Документы не актуализируются.</a:t>
            </a:r>
          </a:p>
          <a:p>
            <a:pPr marL="457200" indent="450215" algn="just">
              <a:lnSpc>
                <a:spcPct val="115000"/>
              </a:lnSpc>
              <a:spcAft>
                <a:spcPts val="0"/>
              </a:spcAft>
              <a:tabLst>
                <a:tab pos="450215" algn="l"/>
                <a:tab pos="540385" algn="l"/>
                <a:tab pos="630555" algn="l"/>
              </a:tabLst>
            </a:pPr>
            <a:endParaRPr lang="ru-RU" sz="2000" b="1" spc="10" dirty="0" smtClean="0">
              <a:ea typeface="Calibri" panose="020F0502020204030204" pitchFamily="34" charset="0"/>
              <a:cs typeface="Times New Roman" panose="02020603050405020304" pitchFamily="18" charset="0"/>
            </a:endParaRPr>
          </a:p>
          <a:p>
            <a:pPr marL="457200" indent="450215" algn="ctr">
              <a:lnSpc>
                <a:spcPct val="115000"/>
              </a:lnSpc>
              <a:spcAft>
                <a:spcPts val="0"/>
              </a:spcAft>
              <a:tabLst>
                <a:tab pos="450215" algn="l"/>
                <a:tab pos="540385" algn="l"/>
                <a:tab pos="630555" algn="l"/>
              </a:tabLst>
            </a:pPr>
            <a:endParaRPr lang="ru-RU" sz="2000" i="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09436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48380" t="208" r="18516" b="1"/>
          <a:stretch/>
        </p:blipFill>
        <p:spPr>
          <a:xfrm>
            <a:off x="53930" y="0"/>
            <a:ext cx="3307108" cy="6843704"/>
          </a:xfrm>
        </p:spPr>
      </p:pic>
      <p:sp>
        <p:nvSpPr>
          <p:cNvPr id="3" name="Прямоугольник 2"/>
          <p:cNvSpPr/>
          <p:nvPr/>
        </p:nvSpPr>
        <p:spPr>
          <a:xfrm>
            <a:off x="3034501" y="3847357"/>
            <a:ext cx="8927431" cy="2180597"/>
          </a:xfrm>
          <a:prstGeom prst="rect">
            <a:avLst/>
          </a:prstGeom>
        </p:spPr>
        <p:txBody>
          <a:bodyPr wrap="square">
            <a:spAutoFit/>
          </a:bodyPr>
          <a:lstStyle/>
          <a:p>
            <a:pPr marL="457200" indent="450215" algn="ctr">
              <a:lnSpc>
                <a:spcPct val="115000"/>
              </a:lnSpc>
              <a:spcAft>
                <a:spcPts val="0"/>
              </a:spcAft>
              <a:tabLst>
                <a:tab pos="450215" algn="l"/>
              </a:tabLst>
            </a:pPr>
            <a:r>
              <a:rPr lang="ru-RU" i="1" dirty="0"/>
              <a:t>В состав кабинета профилактики входят (при наличии) заместитель директора по учебно-воспитательной работе, педагог-психолог, медицинский работник, кураторы групп, социальный педагог,  представители студенческого самоуправления, ответственные лица за воспитательную работу в образовательной </a:t>
            </a:r>
            <a:r>
              <a:rPr lang="ru-RU" i="1" dirty="0" smtClean="0"/>
              <a:t>организации</a:t>
            </a:r>
            <a:endParaRPr lang="ru-RU" sz="1400" i="1" spc="10" dirty="0">
              <a:effectLst/>
              <a:latin typeface="Titillium Light"/>
              <a:ea typeface="Calibri" panose="020F0502020204030204" pitchFamily="34" charset="0"/>
              <a:cs typeface="Times New Roman" panose="02020603050405020304" pitchFamily="18" charset="0"/>
            </a:endParaRPr>
          </a:p>
          <a:p>
            <a:pPr marL="457200" indent="450215" algn="just">
              <a:lnSpc>
                <a:spcPct val="115000"/>
              </a:lnSpc>
              <a:spcAft>
                <a:spcPts val="0"/>
              </a:spcAft>
              <a:tabLst>
                <a:tab pos="450215" algn="l"/>
              </a:tabLst>
            </a:pPr>
            <a:endParaRPr lang="ru-RU" sz="1400" dirty="0">
              <a:latin typeface="Titillium Light"/>
              <a:ea typeface="Calibri" panose="020F0502020204030204" pitchFamily="34" charset="0"/>
              <a:cs typeface="Times New Roman" panose="02020603050405020304" pitchFamily="18" charset="0"/>
            </a:endParaRPr>
          </a:p>
          <a:p>
            <a:pPr marL="457200" indent="450215" algn="just">
              <a:lnSpc>
                <a:spcPct val="115000"/>
              </a:lnSpc>
              <a:spcAft>
                <a:spcPts val="0"/>
              </a:spcAft>
              <a:tabLst>
                <a:tab pos="450215" algn="l"/>
              </a:tabLst>
            </a:pPr>
            <a:endParaRPr lang="ru-RU" sz="1400" dirty="0" smtClean="0">
              <a:effectLst/>
              <a:latin typeface="Titillium Light"/>
              <a:ea typeface="Calibri" panose="020F0502020204030204" pitchFamily="34" charset="0"/>
              <a:cs typeface="Times New Roman" panose="02020603050405020304" pitchFamily="18" charset="0"/>
            </a:endParaRPr>
          </a:p>
        </p:txBody>
      </p:sp>
      <p:sp>
        <p:nvSpPr>
          <p:cNvPr id="4" name="Прямоугольник 3"/>
          <p:cNvSpPr/>
          <p:nvPr/>
        </p:nvSpPr>
        <p:spPr>
          <a:xfrm>
            <a:off x="3369167" y="651096"/>
            <a:ext cx="8574288" cy="779444"/>
          </a:xfrm>
          <a:prstGeom prst="rect">
            <a:avLst/>
          </a:prstGeom>
        </p:spPr>
        <p:txBody>
          <a:bodyPr wrap="square">
            <a:spAutoFit/>
          </a:bodyPr>
          <a:lstStyle/>
          <a:p>
            <a:pPr marL="457200" indent="450215" algn="ctr">
              <a:lnSpc>
                <a:spcPct val="115000"/>
              </a:lnSpc>
              <a:spcAft>
                <a:spcPts val="0"/>
              </a:spcAft>
              <a:tabLst>
                <a:tab pos="450215" algn="l"/>
              </a:tabLst>
            </a:pPr>
            <a:r>
              <a:rPr lang="ru-RU" sz="2000" b="1" spc="10" dirty="0" smtClean="0">
                <a:latin typeface="Titillium Light"/>
                <a:ea typeface="Times New Roman" panose="02020603050405020304" pitchFamily="18" charset="0"/>
                <a:cs typeface="Times New Roman" panose="02020603050405020304" pitchFamily="18" charset="0"/>
              </a:rPr>
              <a:t>ПОРЯДОК ОРГАНИЗАЦИИ ДЕЯТЕЛЬНОСТИ КАБИНЕТОВ ПРОФИЛАКТИКИ</a:t>
            </a:r>
            <a:endParaRPr lang="ru-RU" sz="2000" b="1" dirty="0">
              <a:effectLst/>
              <a:latin typeface="Titillium Light"/>
              <a:ea typeface="Calibri" panose="020F0502020204030204" pitchFamily="34" charset="0"/>
              <a:cs typeface="Times New Roman" panose="02020603050405020304" pitchFamily="18" charset="0"/>
            </a:endParaRPr>
          </a:p>
        </p:txBody>
      </p:sp>
      <p:sp>
        <p:nvSpPr>
          <p:cNvPr id="5" name="Стрелка вниз 4"/>
          <p:cNvSpPr/>
          <p:nvPr/>
        </p:nvSpPr>
        <p:spPr>
          <a:xfrm>
            <a:off x="7405866" y="3174147"/>
            <a:ext cx="484632" cy="5647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3507635" y="1631358"/>
            <a:ext cx="7796462" cy="1508105"/>
          </a:xfrm>
          <a:prstGeom prst="rect">
            <a:avLst/>
          </a:prstGeom>
        </p:spPr>
        <p:txBody>
          <a:bodyPr wrap="square">
            <a:spAutoFit/>
          </a:bodyPr>
          <a:lstStyle/>
          <a:p>
            <a:pPr marL="457200" indent="450215" algn="ctr">
              <a:lnSpc>
                <a:spcPct val="115000"/>
              </a:lnSpc>
              <a:spcAft>
                <a:spcPts val="0"/>
              </a:spcAft>
              <a:tabLst>
                <a:tab pos="450215" algn="l"/>
                <a:tab pos="540385" algn="l"/>
                <a:tab pos="630555" algn="l"/>
              </a:tabLst>
            </a:pPr>
            <a:r>
              <a:rPr lang="ru-RU" sz="2000" i="1" spc="10" dirty="0">
                <a:ea typeface="Times New Roman" panose="02020603050405020304" pitchFamily="18" charset="0"/>
                <a:cs typeface="Times New Roman" panose="02020603050405020304" pitchFamily="18" charset="0"/>
              </a:rPr>
              <a:t>Ответственным за организацию деятельности кабинета профилактики является куратор кабинета профилактики, назначаемый приказом образовательной организации из числа ее работников</a:t>
            </a:r>
            <a:endParaRPr lang="ru-RU" sz="2000" i="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93707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48380" t="208" r="18516" b="1"/>
          <a:stretch/>
        </p:blipFill>
        <p:spPr>
          <a:xfrm>
            <a:off x="53930" y="0"/>
            <a:ext cx="3307108" cy="6843704"/>
          </a:xfrm>
        </p:spPr>
      </p:pic>
      <p:sp>
        <p:nvSpPr>
          <p:cNvPr id="3" name="Прямоугольник 2"/>
          <p:cNvSpPr/>
          <p:nvPr/>
        </p:nvSpPr>
        <p:spPr>
          <a:xfrm>
            <a:off x="3192595" y="1430540"/>
            <a:ext cx="8927431" cy="1047979"/>
          </a:xfrm>
          <a:prstGeom prst="rect">
            <a:avLst/>
          </a:prstGeom>
        </p:spPr>
        <p:txBody>
          <a:bodyPr wrap="square">
            <a:spAutoFit/>
          </a:bodyPr>
          <a:lstStyle/>
          <a:p>
            <a:pPr marL="457200" indent="450215" algn="just">
              <a:lnSpc>
                <a:spcPct val="115000"/>
              </a:lnSpc>
              <a:spcAft>
                <a:spcPts val="0"/>
              </a:spcAft>
              <a:tabLst>
                <a:tab pos="450215" algn="l"/>
              </a:tabLst>
            </a:pPr>
            <a:endParaRPr lang="ru-RU" sz="1400" dirty="0" smtClean="0">
              <a:effectLst/>
              <a:latin typeface="Titillium Light"/>
              <a:ea typeface="Calibri" panose="020F0502020204030204" pitchFamily="34" charset="0"/>
              <a:cs typeface="Times New Roman" panose="02020603050405020304" pitchFamily="18" charset="0"/>
            </a:endParaRPr>
          </a:p>
          <a:p>
            <a:pPr marL="457200" indent="450215" algn="ctr">
              <a:lnSpc>
                <a:spcPct val="115000"/>
              </a:lnSpc>
              <a:spcAft>
                <a:spcPts val="0"/>
              </a:spcAft>
              <a:tabLst>
                <a:tab pos="450215" algn="l"/>
              </a:tabLst>
            </a:pPr>
            <a:r>
              <a:rPr lang="ru-RU" sz="2000" dirty="0" smtClean="0">
                <a:latin typeface="Titillium Light"/>
                <a:ea typeface="Calibri" panose="020F0502020204030204" pitchFamily="34" charset="0"/>
                <a:cs typeface="Times New Roman" panose="02020603050405020304" pitchFamily="18" charset="0"/>
              </a:rPr>
              <a:t>Кабинет профилактики осуществляет свою деятельность в соответствии с ежегодным утвержденным планом на учебный год</a:t>
            </a:r>
            <a:endParaRPr lang="ru-RU" sz="2000" dirty="0">
              <a:effectLst/>
              <a:latin typeface="Titillium Light"/>
              <a:ea typeface="Calibri" panose="020F0502020204030204" pitchFamily="34" charset="0"/>
              <a:cs typeface="Times New Roman" panose="02020603050405020304" pitchFamily="18" charset="0"/>
            </a:endParaRPr>
          </a:p>
        </p:txBody>
      </p:sp>
      <p:sp>
        <p:nvSpPr>
          <p:cNvPr id="4" name="Прямоугольник 3"/>
          <p:cNvSpPr/>
          <p:nvPr/>
        </p:nvSpPr>
        <p:spPr>
          <a:xfrm>
            <a:off x="3369167" y="651096"/>
            <a:ext cx="8574288" cy="779444"/>
          </a:xfrm>
          <a:prstGeom prst="rect">
            <a:avLst/>
          </a:prstGeom>
        </p:spPr>
        <p:txBody>
          <a:bodyPr wrap="square">
            <a:spAutoFit/>
          </a:bodyPr>
          <a:lstStyle/>
          <a:p>
            <a:pPr marL="457200" indent="450215" algn="ctr">
              <a:lnSpc>
                <a:spcPct val="115000"/>
              </a:lnSpc>
              <a:spcAft>
                <a:spcPts val="0"/>
              </a:spcAft>
              <a:tabLst>
                <a:tab pos="450215" algn="l"/>
              </a:tabLst>
            </a:pPr>
            <a:r>
              <a:rPr lang="ru-RU" sz="2000" b="1" spc="10" dirty="0" smtClean="0">
                <a:latin typeface="Titillium Light"/>
                <a:ea typeface="Times New Roman" panose="02020603050405020304" pitchFamily="18" charset="0"/>
                <a:cs typeface="Times New Roman" panose="02020603050405020304" pitchFamily="18" charset="0"/>
              </a:rPr>
              <a:t>ПОРЯДОК ОРГАНИЗАЦИИ ДЕЯТЕЛЬНОСТИ КАБИНЕТОВ ПРОФИЛАКТИКИ</a:t>
            </a:r>
            <a:endParaRPr lang="ru-RU" sz="2000" b="1" dirty="0">
              <a:effectLst/>
              <a:latin typeface="Titillium Light"/>
              <a:ea typeface="Calibri" panose="020F0502020204030204" pitchFamily="34" charset="0"/>
              <a:cs typeface="Times New Roman" panose="02020603050405020304" pitchFamily="18" charset="0"/>
            </a:endParaRPr>
          </a:p>
        </p:txBody>
      </p:sp>
      <p:sp>
        <p:nvSpPr>
          <p:cNvPr id="8" name="Прямоугольник 7"/>
          <p:cNvSpPr/>
          <p:nvPr/>
        </p:nvSpPr>
        <p:spPr>
          <a:xfrm>
            <a:off x="3369167" y="2861080"/>
            <a:ext cx="8325851" cy="4782078"/>
          </a:xfrm>
          <a:prstGeom prst="rect">
            <a:avLst/>
          </a:prstGeom>
        </p:spPr>
        <p:txBody>
          <a:bodyPr wrap="square">
            <a:spAutoFit/>
          </a:bodyPr>
          <a:lstStyle/>
          <a:p>
            <a:pPr marL="457200" indent="450215" algn="ctr">
              <a:lnSpc>
                <a:spcPct val="115000"/>
              </a:lnSpc>
              <a:spcAft>
                <a:spcPts val="0"/>
              </a:spcAft>
              <a:tabLst>
                <a:tab pos="450215" algn="l"/>
                <a:tab pos="540385" algn="l"/>
                <a:tab pos="630555" algn="l"/>
              </a:tabLst>
            </a:pPr>
            <a:r>
              <a:rPr lang="ru-RU" sz="2200" b="1" u="sng" spc="10" dirty="0" smtClean="0">
                <a:ea typeface="Calibri" panose="020F0502020204030204" pitchFamily="34" charset="0"/>
                <a:cs typeface="Times New Roman" panose="02020603050405020304" pitchFamily="18" charset="0"/>
              </a:rPr>
              <a:t>ТИПОВЫЕ  ОШИБКИ</a:t>
            </a:r>
          </a:p>
          <a:p>
            <a:pPr marL="457200" indent="450215" algn="ctr">
              <a:lnSpc>
                <a:spcPct val="115000"/>
              </a:lnSpc>
              <a:spcAft>
                <a:spcPts val="0"/>
              </a:spcAft>
              <a:tabLst>
                <a:tab pos="450215" algn="l"/>
                <a:tab pos="540385" algn="l"/>
                <a:tab pos="630555" algn="l"/>
              </a:tabLst>
            </a:pPr>
            <a:endParaRPr lang="ru-RU" sz="900" b="1" u="sng" spc="10" dirty="0" smtClean="0">
              <a:ea typeface="Calibri" panose="020F0502020204030204" pitchFamily="34" charset="0"/>
              <a:cs typeface="Times New Roman" panose="02020603050405020304" pitchFamily="18" charset="0"/>
            </a:endParaRPr>
          </a:p>
          <a:p>
            <a:pPr marL="457200" indent="450215" algn="ctr">
              <a:lnSpc>
                <a:spcPct val="115000"/>
              </a:lnSpc>
              <a:spcAft>
                <a:spcPts val="0"/>
              </a:spcAft>
              <a:tabLst>
                <a:tab pos="450215" algn="l"/>
                <a:tab pos="540385" algn="l"/>
                <a:tab pos="630555" algn="l"/>
              </a:tabLst>
            </a:pPr>
            <a:r>
              <a:rPr lang="ru-RU" sz="2200" b="1" spc="10" dirty="0" smtClean="0">
                <a:ea typeface="Calibri" panose="020F0502020204030204" pitchFamily="34" charset="0"/>
                <a:cs typeface="Times New Roman" panose="02020603050405020304" pitchFamily="18" charset="0"/>
              </a:rPr>
              <a:t>1) В плане не выделены основные направления деятельности кабинета и соответственно мероприятия;</a:t>
            </a:r>
          </a:p>
          <a:p>
            <a:pPr marL="457200" indent="450215" algn="ctr">
              <a:lnSpc>
                <a:spcPct val="115000"/>
              </a:lnSpc>
              <a:spcAft>
                <a:spcPts val="0"/>
              </a:spcAft>
              <a:tabLst>
                <a:tab pos="450215" algn="l"/>
                <a:tab pos="540385" algn="l"/>
                <a:tab pos="630555" algn="l"/>
              </a:tabLst>
            </a:pPr>
            <a:r>
              <a:rPr lang="ru-RU" sz="2200" b="1" spc="10" dirty="0" smtClean="0">
                <a:ea typeface="Calibri" panose="020F0502020204030204" pitchFamily="34" charset="0"/>
                <a:cs typeface="Times New Roman" panose="02020603050405020304" pitchFamily="18" charset="0"/>
              </a:rPr>
              <a:t>2) В план включается все мероприятия по воспитательной работе;</a:t>
            </a:r>
          </a:p>
          <a:p>
            <a:pPr marL="457200" indent="450215" algn="ctr">
              <a:lnSpc>
                <a:spcPct val="115000"/>
              </a:lnSpc>
              <a:spcAft>
                <a:spcPts val="0"/>
              </a:spcAft>
              <a:tabLst>
                <a:tab pos="450215" algn="l"/>
                <a:tab pos="540385" algn="l"/>
                <a:tab pos="630555" algn="l"/>
              </a:tabLst>
            </a:pPr>
            <a:r>
              <a:rPr lang="ru-RU" sz="2200" b="1" spc="10" dirty="0" smtClean="0">
                <a:ea typeface="Calibri" panose="020F0502020204030204" pitchFamily="34" charset="0"/>
                <a:cs typeface="Times New Roman" panose="02020603050405020304" pitchFamily="18" charset="0"/>
              </a:rPr>
              <a:t>3) План никем не утвержден;</a:t>
            </a:r>
          </a:p>
          <a:p>
            <a:pPr marL="457200" indent="450215" algn="ctr">
              <a:lnSpc>
                <a:spcPct val="115000"/>
              </a:lnSpc>
              <a:spcAft>
                <a:spcPts val="0"/>
              </a:spcAft>
              <a:tabLst>
                <a:tab pos="450215" algn="l"/>
                <a:tab pos="540385" algn="l"/>
                <a:tab pos="630555" algn="l"/>
              </a:tabLst>
            </a:pPr>
            <a:r>
              <a:rPr lang="ru-RU" sz="2200" b="1" spc="10" dirty="0" smtClean="0">
                <a:ea typeface="Calibri" panose="020F0502020204030204" pitchFamily="34" charset="0"/>
                <a:cs typeface="Times New Roman" panose="02020603050405020304" pitchFamily="18" charset="0"/>
              </a:rPr>
              <a:t>4) План мероприятий не совпадает с отчетными документами по деятельности кабинета профилактики</a:t>
            </a:r>
          </a:p>
          <a:p>
            <a:pPr marL="457200" indent="450215" algn="ctr">
              <a:lnSpc>
                <a:spcPct val="115000"/>
              </a:lnSpc>
              <a:spcAft>
                <a:spcPts val="0"/>
              </a:spcAft>
              <a:tabLst>
                <a:tab pos="450215" algn="l"/>
                <a:tab pos="540385" algn="l"/>
                <a:tab pos="630555" algn="l"/>
              </a:tabLst>
            </a:pPr>
            <a:endParaRPr lang="ru-RU" sz="2000" b="1" spc="10" dirty="0" smtClean="0">
              <a:ea typeface="Calibri" panose="020F0502020204030204" pitchFamily="34" charset="0"/>
              <a:cs typeface="Times New Roman" panose="02020603050405020304" pitchFamily="18" charset="0"/>
            </a:endParaRPr>
          </a:p>
          <a:p>
            <a:pPr marL="457200" indent="450215" algn="ctr">
              <a:lnSpc>
                <a:spcPct val="115000"/>
              </a:lnSpc>
              <a:spcAft>
                <a:spcPts val="0"/>
              </a:spcAft>
              <a:tabLst>
                <a:tab pos="450215" algn="l"/>
                <a:tab pos="540385" algn="l"/>
                <a:tab pos="630555" algn="l"/>
              </a:tabLst>
            </a:pPr>
            <a:endParaRPr lang="ru-RU" sz="2000" b="1" spc="10" dirty="0" smtClean="0">
              <a:ea typeface="Calibri" panose="020F0502020204030204" pitchFamily="34" charset="0"/>
              <a:cs typeface="Times New Roman" panose="02020603050405020304" pitchFamily="18" charset="0"/>
            </a:endParaRPr>
          </a:p>
          <a:p>
            <a:pPr marL="457200" indent="450215" algn="just">
              <a:lnSpc>
                <a:spcPct val="115000"/>
              </a:lnSpc>
              <a:spcAft>
                <a:spcPts val="0"/>
              </a:spcAft>
              <a:tabLst>
                <a:tab pos="450215" algn="l"/>
                <a:tab pos="540385" algn="l"/>
                <a:tab pos="630555" algn="l"/>
              </a:tabLst>
            </a:pPr>
            <a:endParaRPr lang="ru-RU" sz="2000" b="1" spc="10" dirty="0" smtClean="0">
              <a:ea typeface="Calibri" panose="020F0502020204030204" pitchFamily="34" charset="0"/>
              <a:cs typeface="Times New Roman" panose="02020603050405020304" pitchFamily="18" charset="0"/>
            </a:endParaRPr>
          </a:p>
          <a:p>
            <a:pPr marL="457200" indent="450215" algn="ctr">
              <a:lnSpc>
                <a:spcPct val="115000"/>
              </a:lnSpc>
              <a:spcAft>
                <a:spcPts val="0"/>
              </a:spcAft>
              <a:tabLst>
                <a:tab pos="450215" algn="l"/>
                <a:tab pos="540385" algn="l"/>
                <a:tab pos="630555" algn="l"/>
              </a:tabLst>
            </a:pPr>
            <a:endParaRPr lang="ru-RU" sz="2000" i="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059010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6188</TotalTime>
  <Words>1714</Words>
  <Application>Microsoft Office PowerPoint</Application>
  <PresentationFormat>Широкоэкранный</PresentationFormat>
  <Paragraphs>221</Paragraphs>
  <Slides>32</Slides>
  <Notes>9</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32</vt:i4>
      </vt:variant>
    </vt:vector>
  </HeadingPairs>
  <TitlesOfParts>
    <vt:vector size="40" baseType="lpstr">
      <vt:lpstr>Arial</vt:lpstr>
      <vt:lpstr>Calibri</vt:lpstr>
      <vt:lpstr>Calibri Light</vt:lpstr>
      <vt:lpstr>Times New Roman</vt:lpstr>
      <vt:lpstr>Titillium</vt:lpstr>
      <vt:lpstr>Titillium Light</vt:lpstr>
      <vt:lpstr>Тема Office</vt:lpstr>
      <vt:lpstr>Acrobat Document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Выделен ли раздел на сайте образовательной организации «Кабинет профилактики» и чем он наполнен?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Glooming</dc:creator>
  <cp:lastModifiedBy>ОЛЕСЯ</cp:lastModifiedBy>
  <cp:revision>195</cp:revision>
  <dcterms:created xsi:type="dcterms:W3CDTF">2018-10-20T18:40:46Z</dcterms:created>
  <dcterms:modified xsi:type="dcterms:W3CDTF">2021-04-22T23:54:25Z</dcterms:modified>
</cp:coreProperties>
</file>